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339" r:id="rId2"/>
    <p:sldId id="341" r:id="rId3"/>
    <p:sldId id="470" r:id="rId4"/>
    <p:sldId id="484" r:id="rId5"/>
    <p:sldId id="480" r:id="rId6"/>
    <p:sldId id="483" r:id="rId7"/>
    <p:sldId id="482" r:id="rId8"/>
    <p:sldId id="481" r:id="rId9"/>
    <p:sldId id="485" r:id="rId10"/>
    <p:sldId id="472" r:id="rId11"/>
  </p:sldIdLst>
  <p:sldSz cx="9144000" cy="5143500" type="screen16x9"/>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68" autoAdjust="0"/>
    <p:restoredTop sz="94660"/>
  </p:normalViewPr>
  <p:slideViewPr>
    <p:cSldViewPr snapToGrid="0" snapToObjects="1">
      <p:cViewPr varScale="1">
        <p:scale>
          <a:sx n="144" d="100"/>
          <a:sy n="144" d="100"/>
        </p:scale>
        <p:origin x="252" y="294"/>
      </p:cViewPr>
      <p:guideLst>
        <p:guide orient="horz" pos="184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E00C0AB1-7777-EA48-9872-393DAA530DA8}" type="datetimeFigureOut">
              <a:rPr lang="en-US" smtClean="0"/>
              <a:t>9/12/2025</a:t>
            </a:fld>
            <a:endParaRPr lang="nb-NO"/>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49933263-C1CE-E34A-AD46-7ADCC4573628}" type="slidenum">
              <a:rPr lang="nb-NO" smtClean="0"/>
              <a:t>‹#›</a:t>
            </a:fld>
            <a:endParaRPr lang="nb-NO"/>
          </a:p>
        </p:txBody>
      </p:sp>
    </p:spTree>
    <p:extLst>
      <p:ext uri="{BB962C8B-B14F-4D97-AF65-F5344CB8AC3E}">
        <p14:creationId xmlns:p14="http://schemas.microsoft.com/office/powerpoint/2010/main" val="12121099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71B59900-1D02-0848-AA82-6ED8C4CCA000}" type="datetimeFigureOut">
              <a:rPr lang="en-US" smtClean="0"/>
              <a:t>9/12/2025</a:t>
            </a:fld>
            <a:endParaRPr lang="nb-NO"/>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BE5E6AF7-0F88-4448-99BD-1AC252BB1A7B}" type="slidenum">
              <a:rPr lang="nb-NO" smtClean="0"/>
              <a:t>‹#›</a:t>
            </a:fld>
            <a:endParaRPr lang="nb-NO"/>
          </a:p>
        </p:txBody>
      </p:sp>
    </p:spTree>
    <p:extLst>
      <p:ext uri="{BB962C8B-B14F-4D97-AF65-F5344CB8AC3E}">
        <p14:creationId xmlns:p14="http://schemas.microsoft.com/office/powerpoint/2010/main" val="32985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2042319"/>
            <a:ext cx="4316012" cy="1551781"/>
          </a:xfrm>
        </p:spPr>
        <p:txBody>
          <a:bodyPr anchor="b"/>
          <a:lstStyle/>
          <a:p>
            <a:r>
              <a:rPr lang="en-US"/>
              <a:t>Click to edit Master title style</a:t>
            </a:r>
            <a:endParaRPr lang="nb-NO" dirty="0"/>
          </a:p>
        </p:txBody>
      </p:sp>
      <p:sp>
        <p:nvSpPr>
          <p:cNvPr id="3" name="Subtitle 2"/>
          <p:cNvSpPr>
            <a:spLocks noGrp="1"/>
          </p:cNvSpPr>
          <p:nvPr>
            <p:ph type="subTitle" idx="1"/>
          </p:nvPr>
        </p:nvSpPr>
        <p:spPr>
          <a:xfrm>
            <a:off x="497288" y="3924300"/>
            <a:ext cx="4316012" cy="533400"/>
          </a:xfrm>
        </p:spPr>
        <p:txBody>
          <a:bodyPr lIns="0" rIns="0">
            <a:normAutofit/>
          </a:bodyPr>
          <a:lstStyle>
            <a:lvl1pPr marL="0" indent="0" algn="l">
              <a:buNone/>
              <a:defRPr sz="1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3D25D0B0-188D-4F67-9772-680C176FEEF9}" type="datetime1">
              <a:rPr lang="nb-NO" smtClean="0"/>
              <a:t>12.09.2025</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nb-NO"/>
              <a:t>KS_2019 Karlsson &amp; Borg</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en-US"/>
              <a:t>Click icon to add picture</a:t>
            </a:r>
            <a:endParaRPr lang="nb-NO"/>
          </a:p>
        </p:txBody>
      </p:sp>
      <p:cxnSp>
        <p:nvCxnSpPr>
          <p:cNvPr id="13" name="Straight Connector 12"/>
          <p:cNvCxnSpPr/>
          <p:nvPr userDrawn="1"/>
        </p:nvCxnSpPr>
        <p:spPr>
          <a:xfrm>
            <a:off x="494536" y="37735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870" y="213305"/>
            <a:ext cx="2748460" cy="1076564"/>
          </a:xfrm>
          <a:prstGeom prst="rect">
            <a:avLst/>
          </a:prstGeom>
        </p:spPr>
      </p:pic>
    </p:spTree>
    <p:extLst>
      <p:ext uri="{BB962C8B-B14F-4D97-AF65-F5344CB8AC3E}">
        <p14:creationId xmlns:p14="http://schemas.microsoft.com/office/powerpoint/2010/main" val="50272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 + Text - Grey">
    <p:spTree>
      <p:nvGrpSpPr>
        <p:cNvPr id="1" name=""/>
        <p:cNvGrpSpPr/>
        <p:nvPr/>
      </p:nvGrpSpPr>
      <p:grpSpPr>
        <a:xfrm>
          <a:off x="0" y="0"/>
          <a:ext cx="0" cy="0"/>
          <a:chOff x="0" y="0"/>
          <a:chExt cx="0" cy="0"/>
        </a:xfrm>
      </p:grpSpPr>
      <p:sp>
        <p:nvSpPr>
          <p:cNvPr id="7" name="Rectangle 6"/>
          <p:cNvSpPr/>
          <p:nvPr userDrawn="1"/>
        </p:nvSpPr>
        <p:spPr>
          <a:xfrm>
            <a:off x="41529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45042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66B69255-23B5-4DDD-B263-C550DDADF4F5}"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152400" y="165100"/>
            <a:ext cx="3829050" cy="4530585"/>
          </a:xfrm>
          <a:solidFill>
            <a:srgbClr val="7E9492"/>
          </a:solidFill>
        </p:spPr>
        <p:txBody>
          <a:bodyPr/>
          <a:lstStyle/>
          <a:p>
            <a:r>
              <a:rPr lang="en-US"/>
              <a:t>Click icon to add picture</a:t>
            </a:r>
            <a:endParaRPr lang="nb-NO"/>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25057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 Pic - Grey">
    <p:spTree>
      <p:nvGrpSpPr>
        <p:cNvPr id="1" name=""/>
        <p:cNvGrpSpPr/>
        <p:nvPr/>
      </p:nvGrpSpPr>
      <p:grpSpPr>
        <a:xfrm>
          <a:off x="0" y="0"/>
          <a:ext cx="0" cy="0"/>
          <a:chOff x="0" y="0"/>
          <a:chExt cx="0" cy="0"/>
        </a:xfrm>
      </p:grpSpPr>
      <p:sp>
        <p:nvSpPr>
          <p:cNvPr id="7" name="Rectangle 6"/>
          <p:cNvSpPr/>
          <p:nvPr userDrawn="1"/>
        </p:nvSpPr>
        <p:spPr>
          <a:xfrm>
            <a:off x="1524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5037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22D9A316-5B38-4025-A9E0-C53967A850F7}"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5156110" y="165100"/>
            <a:ext cx="3829050" cy="4530585"/>
          </a:xfrm>
          <a:solidFill>
            <a:srgbClr val="7E9492"/>
          </a:solidFill>
        </p:spPr>
        <p:txBody>
          <a:bodyPr/>
          <a:lstStyle/>
          <a:p>
            <a:r>
              <a:rPr lang="en-US"/>
              <a:t>Click icon to add picture</a:t>
            </a:r>
            <a:endParaRPr lang="nb-NO"/>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2421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 + Text - Grey">
    <p:spTree>
      <p:nvGrpSpPr>
        <p:cNvPr id="1" name=""/>
        <p:cNvGrpSpPr/>
        <p:nvPr/>
      </p:nvGrpSpPr>
      <p:grpSpPr>
        <a:xfrm>
          <a:off x="0" y="0"/>
          <a:ext cx="0" cy="0"/>
          <a:chOff x="0" y="0"/>
          <a:chExt cx="0" cy="0"/>
        </a:xfrm>
      </p:grpSpPr>
      <p:sp>
        <p:nvSpPr>
          <p:cNvPr id="7" name="Rectangle 6"/>
          <p:cNvSpPr/>
          <p:nvPr userDrawn="1"/>
        </p:nvSpPr>
        <p:spPr>
          <a:xfrm>
            <a:off x="41529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45042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ABD3CC2B-E5F4-48C9-96BE-E05930E8667F}"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a:off x="15240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8" name="Content Placeholder 17"/>
          <p:cNvSpPr>
            <a:spLocks noGrp="1"/>
          </p:cNvSpPr>
          <p:nvPr>
            <p:ph sz="quarter" idx="13" hasCustomPrompt="1"/>
          </p:nvPr>
        </p:nvSpPr>
        <p:spPr>
          <a:xfrm>
            <a:off x="15240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1599126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Graph - Grey">
    <p:spTree>
      <p:nvGrpSpPr>
        <p:cNvPr id="1" name=""/>
        <p:cNvGrpSpPr/>
        <p:nvPr/>
      </p:nvGrpSpPr>
      <p:grpSpPr>
        <a:xfrm>
          <a:off x="0" y="0"/>
          <a:ext cx="0" cy="0"/>
          <a:chOff x="0" y="0"/>
          <a:chExt cx="0" cy="0"/>
        </a:xfrm>
      </p:grpSpPr>
      <p:sp>
        <p:nvSpPr>
          <p:cNvPr id="7" name="Rectangle 6"/>
          <p:cNvSpPr/>
          <p:nvPr userDrawn="1"/>
        </p:nvSpPr>
        <p:spPr>
          <a:xfrm>
            <a:off x="1524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5037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9D427B63-B399-4C06-9E78-554230E0F607}"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userDrawn="1"/>
        </p:nvSpPr>
        <p:spPr>
          <a:xfrm>
            <a:off x="515611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Content Placeholder 17"/>
          <p:cNvSpPr>
            <a:spLocks noGrp="1"/>
          </p:cNvSpPr>
          <p:nvPr>
            <p:ph sz="quarter" idx="13" hasCustomPrompt="1"/>
          </p:nvPr>
        </p:nvSpPr>
        <p:spPr>
          <a:xfrm>
            <a:off x="515611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2296329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Rectangle 6"/>
          <p:cNvSpPr/>
          <p:nvPr userDrawn="1"/>
        </p:nvSpPr>
        <p:spPr>
          <a:xfrm>
            <a:off x="152400" y="165100"/>
            <a:ext cx="88327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4" name="Date Placeholder 3"/>
          <p:cNvSpPr>
            <a:spLocks noGrp="1"/>
          </p:cNvSpPr>
          <p:nvPr>
            <p:ph type="dt" sz="half" idx="10"/>
          </p:nvPr>
        </p:nvSpPr>
        <p:spPr/>
        <p:txBody>
          <a:bodyPr/>
          <a:lstStyle/>
          <a:p>
            <a:fld id="{BFF81C2C-10BE-4429-98D3-D699B965E1BF}"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Picture Placeholder 8"/>
          <p:cNvSpPr>
            <a:spLocks noGrp="1"/>
          </p:cNvSpPr>
          <p:nvPr>
            <p:ph type="pic" sz="quarter" idx="13"/>
          </p:nvPr>
        </p:nvSpPr>
        <p:spPr>
          <a:xfrm>
            <a:off x="152400" y="219075"/>
            <a:ext cx="8832850" cy="4476610"/>
          </a:xfrm>
          <a:solidFill>
            <a:srgbClr val="BCCCD1"/>
          </a:solidFill>
        </p:spPr>
        <p:txBody>
          <a:bodyPr/>
          <a:lstStyle/>
          <a:p>
            <a:r>
              <a:rPr lang="en-US"/>
              <a:t>Click icon to add picture</a:t>
            </a:r>
            <a:endParaRPr lang="nb-NO"/>
          </a:p>
        </p:txBody>
      </p:sp>
    </p:spTree>
    <p:extLst>
      <p:ext uri="{BB962C8B-B14F-4D97-AF65-F5344CB8AC3E}">
        <p14:creationId xmlns:p14="http://schemas.microsoft.com/office/powerpoint/2010/main" val="1631015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ph or Quote">
    <p:spTree>
      <p:nvGrpSpPr>
        <p:cNvPr id="1" name=""/>
        <p:cNvGrpSpPr/>
        <p:nvPr/>
      </p:nvGrpSpPr>
      <p:grpSpPr>
        <a:xfrm>
          <a:off x="0" y="0"/>
          <a:ext cx="0" cy="0"/>
          <a:chOff x="0" y="0"/>
          <a:chExt cx="0" cy="0"/>
        </a:xfrm>
      </p:grpSpPr>
      <p:sp>
        <p:nvSpPr>
          <p:cNvPr id="7" name="Rectangle 6"/>
          <p:cNvSpPr/>
          <p:nvPr userDrawn="1"/>
        </p:nvSpPr>
        <p:spPr>
          <a:xfrm>
            <a:off x="152400" y="165100"/>
            <a:ext cx="88327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3" name="Content Placeholder 2"/>
          <p:cNvSpPr>
            <a:spLocks noGrp="1"/>
          </p:cNvSpPr>
          <p:nvPr>
            <p:ph idx="1" hasCustomPrompt="1"/>
          </p:nvPr>
        </p:nvSpPr>
        <p:spPr>
          <a:xfrm>
            <a:off x="154070" y="219282"/>
            <a:ext cx="8831090" cy="4476403"/>
          </a:xfrm>
        </p:spPr>
        <p:txBody>
          <a:bodyPr anchor="ctr">
            <a:normAutofit/>
          </a:bodyPr>
          <a:lstStyle>
            <a:lvl1pPr marL="0" indent="0" algn="ctr">
              <a:buNone/>
              <a:defRPr sz="3200" b="1">
                <a:latin typeface="Times New Roman"/>
                <a:cs typeface="Times New Roman"/>
              </a:defRPr>
            </a:lvl1pPr>
          </a:lstStyle>
          <a:p>
            <a:pPr lvl="0"/>
            <a:r>
              <a:rPr lang="nb-NO" dirty="0"/>
              <a:t>«</a:t>
            </a:r>
            <a:r>
              <a:rPr lang="nb-NO" dirty="0" err="1"/>
              <a:t>Quote</a:t>
            </a:r>
            <a:r>
              <a:rPr lang="nb-NO" dirty="0"/>
              <a:t>»</a:t>
            </a:r>
          </a:p>
        </p:txBody>
      </p:sp>
      <p:sp>
        <p:nvSpPr>
          <p:cNvPr id="4" name="Date Placeholder 3"/>
          <p:cNvSpPr>
            <a:spLocks noGrp="1"/>
          </p:cNvSpPr>
          <p:nvPr>
            <p:ph type="dt" sz="half" idx="10"/>
          </p:nvPr>
        </p:nvSpPr>
        <p:spPr/>
        <p:txBody>
          <a:bodyPr/>
          <a:lstStyle/>
          <a:p>
            <a:fld id="{60E4C25B-C783-4E70-9849-E4095FDC2925}"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756504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980879E-590A-4098-BBBB-9EE2180E6569}"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288000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6105160" y="165723"/>
            <a:ext cx="2880000" cy="53559"/>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userDrawn="1"/>
        </p:nvSpPr>
        <p:spPr>
          <a:xfrm>
            <a:off x="3129615" y="165723"/>
            <a:ext cx="2880000" cy="535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Picture Placeholder 8"/>
          <p:cNvSpPr>
            <a:spLocks noGrp="1"/>
          </p:cNvSpPr>
          <p:nvPr>
            <p:ph type="pic" sz="quarter" idx="13"/>
          </p:nvPr>
        </p:nvSpPr>
        <p:spPr>
          <a:xfrm>
            <a:off x="152400" y="219075"/>
            <a:ext cx="2881670" cy="1495734"/>
          </a:xfrm>
          <a:solidFill>
            <a:srgbClr val="BCCCD1"/>
          </a:solidFill>
        </p:spPr>
        <p:txBody>
          <a:bodyPr/>
          <a:lstStyle/>
          <a:p>
            <a:r>
              <a:rPr lang="en-US"/>
              <a:t>Click icon to add picture</a:t>
            </a:r>
            <a:endParaRPr lang="nb-NO"/>
          </a:p>
        </p:txBody>
      </p:sp>
      <p:sp>
        <p:nvSpPr>
          <p:cNvPr id="14" name="Picture Placeholder 8"/>
          <p:cNvSpPr>
            <a:spLocks noGrp="1"/>
          </p:cNvSpPr>
          <p:nvPr>
            <p:ph type="pic" sz="quarter" idx="14"/>
          </p:nvPr>
        </p:nvSpPr>
        <p:spPr>
          <a:xfrm>
            <a:off x="3127945" y="219075"/>
            <a:ext cx="2881670" cy="1495734"/>
          </a:xfrm>
          <a:solidFill>
            <a:srgbClr val="BCCCD1"/>
          </a:solidFill>
        </p:spPr>
        <p:txBody>
          <a:bodyPr/>
          <a:lstStyle/>
          <a:p>
            <a:r>
              <a:rPr lang="en-US"/>
              <a:t>Click icon to add picture</a:t>
            </a:r>
            <a:endParaRPr lang="nb-NO"/>
          </a:p>
        </p:txBody>
      </p:sp>
      <p:sp>
        <p:nvSpPr>
          <p:cNvPr id="15" name="Picture Placeholder 8"/>
          <p:cNvSpPr>
            <a:spLocks noGrp="1"/>
          </p:cNvSpPr>
          <p:nvPr>
            <p:ph type="pic" sz="quarter" idx="15"/>
          </p:nvPr>
        </p:nvSpPr>
        <p:spPr>
          <a:xfrm>
            <a:off x="6103490" y="219075"/>
            <a:ext cx="2881670" cy="1495734"/>
          </a:xfrm>
          <a:solidFill>
            <a:srgbClr val="BCCCD1"/>
          </a:solidFill>
        </p:spPr>
        <p:txBody>
          <a:bodyPr/>
          <a:lstStyle/>
          <a:p>
            <a:r>
              <a:rPr lang="en-US"/>
              <a:t>Click icon to add picture</a:t>
            </a:r>
            <a:endParaRPr lang="nb-NO"/>
          </a:p>
        </p:txBody>
      </p:sp>
      <p:sp>
        <p:nvSpPr>
          <p:cNvPr id="16" name="Content Placeholder 2"/>
          <p:cNvSpPr>
            <a:spLocks noGrp="1"/>
          </p:cNvSpPr>
          <p:nvPr>
            <p:ph idx="1"/>
          </p:nvPr>
        </p:nvSpPr>
        <p:spPr>
          <a:xfrm>
            <a:off x="154071" y="1803709"/>
            <a:ext cx="2880000"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17" name="Content Placeholder 2"/>
          <p:cNvSpPr>
            <a:spLocks noGrp="1"/>
          </p:cNvSpPr>
          <p:nvPr>
            <p:ph idx="16"/>
          </p:nvPr>
        </p:nvSpPr>
        <p:spPr>
          <a:xfrm>
            <a:off x="3129615" y="1803709"/>
            <a:ext cx="2880000"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18" name="Content Placeholder 2"/>
          <p:cNvSpPr>
            <a:spLocks noGrp="1"/>
          </p:cNvSpPr>
          <p:nvPr>
            <p:ph idx="17"/>
          </p:nvPr>
        </p:nvSpPr>
        <p:spPr>
          <a:xfrm>
            <a:off x="6103490" y="1803709"/>
            <a:ext cx="2880000"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Tree>
    <p:extLst>
      <p:ext uri="{BB962C8B-B14F-4D97-AF65-F5344CB8AC3E}">
        <p14:creationId xmlns:p14="http://schemas.microsoft.com/office/powerpoint/2010/main" val="208420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 Purple">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en-US"/>
              <a:t>Click to edit Master title style</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71F450A4-F286-410A-80FC-815EE4FA7AF8}" type="datetime1">
              <a:rPr lang="nb-NO" smtClean="0"/>
              <a:t>12.09.2025</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nb-NO"/>
              <a:t>KS_2019 Karlsson &amp; Borg</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cxnSp>
        <p:nvCxnSpPr>
          <p:cNvPr id="13" name="Straight Connector 12"/>
          <p:cNvCxnSpPr/>
          <p:nvPr userDrawn="1"/>
        </p:nvCxnSpPr>
        <p:spPr>
          <a:xfrm>
            <a:off x="519936" y="2582921"/>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6" name="Picture Placeholder 11"/>
          <p:cNvSpPr>
            <a:spLocks noGrp="1"/>
          </p:cNvSpPr>
          <p:nvPr>
            <p:ph type="pic" sz="quarter" idx="13"/>
          </p:nvPr>
        </p:nvSpPr>
        <p:spPr>
          <a:xfrm>
            <a:off x="5156200" y="219282"/>
            <a:ext cx="3829050" cy="4476403"/>
          </a:xfrm>
          <a:solidFill>
            <a:srgbClr val="7E9492"/>
          </a:solidFill>
        </p:spPr>
        <p:txBody>
          <a:bodyPr/>
          <a:lstStyle/>
          <a:p>
            <a:r>
              <a:rPr lang="en-US"/>
              <a:t>Click icon to add picture</a:t>
            </a:r>
            <a:endParaRPr lang="nb-NO"/>
          </a:p>
        </p:txBody>
      </p:sp>
    </p:spTree>
    <p:extLst>
      <p:ext uri="{BB962C8B-B14F-4D97-AF65-F5344CB8AC3E}">
        <p14:creationId xmlns:p14="http://schemas.microsoft.com/office/powerpoint/2010/main" val="2691003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pter - Green">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rgbClr val="007C7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en-US"/>
              <a:t>Click to edit Master title style</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25C1F10C-1A90-466F-9CB1-1A3542FFFE10}" type="datetime1">
              <a:rPr lang="nb-NO" smtClean="0"/>
              <a:t>12.09.2025</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nb-NO"/>
              <a:t>KS_2019 Karlsson &amp; Borg</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en-US"/>
              <a:t>Click icon to add picture</a:t>
            </a:r>
            <a:endParaRPr lang="nb-NO"/>
          </a:p>
        </p:txBody>
      </p:sp>
      <p:cxnSp>
        <p:nvCxnSpPr>
          <p:cNvPr id="13" name="Straight Connector 12"/>
          <p:cNvCxnSpPr/>
          <p:nvPr userDrawn="1"/>
        </p:nvCxnSpPr>
        <p:spPr>
          <a:xfrm>
            <a:off x="519936" y="2582921"/>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32754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pter - Yellow">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tx1"/>
                </a:solidFill>
              </a:defRPr>
            </a:lvl1pPr>
          </a:lstStyle>
          <a:p>
            <a:r>
              <a:rPr lang="en-US"/>
              <a:t>Click to edit Master title style</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1712B938-8114-4C25-863D-7C02B9429C31}" type="datetime1">
              <a:rPr lang="nb-NO" smtClean="0"/>
              <a:t>12.09.2025</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nb-NO"/>
              <a:t>KS_2019 Karlsson &amp; Borg</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en-US"/>
              <a:t>Click icon to add picture</a:t>
            </a:r>
            <a:endParaRPr lang="nb-NO"/>
          </a:p>
        </p:txBody>
      </p:sp>
      <p:cxnSp>
        <p:nvCxnSpPr>
          <p:cNvPr id="13" name="Straight Connector 12"/>
          <p:cNvCxnSpPr/>
          <p:nvPr userDrawn="1"/>
        </p:nvCxnSpPr>
        <p:spPr>
          <a:xfrm>
            <a:off x="519936" y="2582921"/>
            <a:ext cx="323133" cy="0"/>
          </a:xfrm>
          <a:prstGeom prst="line">
            <a:avLst/>
          </a:prstGeom>
          <a:ln w="6350" cmpd="sng">
            <a:solidFill>
              <a:schemeClr val="accent4">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4">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994319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FD6BB61B-B5EB-4398-82BF-41ECE911DC8F}"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7" name="Rectangle 6"/>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8" name="Straight Connector 7"/>
          <p:cNvCxnSpPr/>
          <p:nvPr userDrawn="1"/>
        </p:nvCxnSpPr>
        <p:spPr>
          <a:xfrm>
            <a:off x="6561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8443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pter - Blue">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en-US"/>
              <a:t>Click to edit Master title style</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D9D370FC-620B-4BBA-AA95-9FD21EE7060F}" type="datetime1">
              <a:rPr lang="nb-NO" smtClean="0"/>
              <a:t>12.09.2025</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nb-NO"/>
              <a:t>KS_2019 Karlsson &amp; Borg</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en-US"/>
              <a:t>Click icon to add picture</a:t>
            </a:r>
            <a:endParaRPr lang="nb-NO"/>
          </a:p>
        </p:txBody>
      </p:sp>
      <p:cxnSp>
        <p:nvCxnSpPr>
          <p:cNvPr id="13" name="Straight Connector 12"/>
          <p:cNvCxnSpPr/>
          <p:nvPr userDrawn="1"/>
        </p:nvCxnSpPr>
        <p:spPr>
          <a:xfrm>
            <a:off x="519936" y="2582921"/>
            <a:ext cx="323133" cy="0"/>
          </a:xfrm>
          <a:prstGeom prst="line">
            <a:avLst/>
          </a:prstGeom>
          <a:ln w="6350" cmpd="sng">
            <a:solidFill>
              <a:schemeClr val="accent5">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121883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pter - Red">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en-US"/>
              <a:t>Click to edit Master title style</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D2AA014C-7084-4A34-B982-2B76E9C055F5}" type="datetime1">
              <a:rPr lang="nb-NO" smtClean="0"/>
              <a:t>12.09.2025</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nb-NO"/>
              <a:t>KS_2019 Karlsson &amp; Borg</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en-US"/>
              <a:t>Click icon to add picture</a:t>
            </a:r>
            <a:endParaRPr lang="nb-NO" dirty="0"/>
          </a:p>
        </p:txBody>
      </p:sp>
      <p:cxnSp>
        <p:nvCxnSpPr>
          <p:cNvPr id="13" name="Straight Connector 12"/>
          <p:cNvCxnSpPr/>
          <p:nvPr userDrawn="1"/>
        </p:nvCxnSpPr>
        <p:spPr>
          <a:xfrm>
            <a:off x="519936" y="2582921"/>
            <a:ext cx="323133" cy="0"/>
          </a:xfrm>
          <a:prstGeom prst="line">
            <a:avLst/>
          </a:prstGeom>
          <a:ln w="6350" cmpd="sng">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333694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ext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p:nvPr>
        </p:nvSpPr>
        <p:spPr>
          <a:xfrm>
            <a:off x="587253" y="1594843"/>
            <a:ext cx="3944079"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63D82E3F-D630-4D77-B127-1EE77706264D}"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7" name="Rectangle 6"/>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8" name="Straight Connector 7"/>
          <p:cNvCxnSpPr/>
          <p:nvPr userDrawn="1"/>
        </p:nvCxnSpPr>
        <p:spPr>
          <a:xfrm>
            <a:off x="6561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2"/>
          <p:cNvSpPr>
            <a:spLocks noGrp="1"/>
          </p:cNvSpPr>
          <p:nvPr>
            <p:ph idx="13"/>
          </p:nvPr>
        </p:nvSpPr>
        <p:spPr>
          <a:xfrm>
            <a:off x="4673870" y="1594843"/>
            <a:ext cx="3944079"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18540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 + Text - White">
    <p:spTree>
      <p:nvGrpSpPr>
        <p:cNvPr id="1" name=""/>
        <p:cNvGrpSpPr/>
        <p:nvPr/>
      </p:nvGrpSpPr>
      <p:grpSpPr>
        <a:xfrm>
          <a:off x="0" y="0"/>
          <a:ext cx="0" cy="0"/>
          <a:chOff x="0" y="0"/>
          <a:chExt cx="0" cy="0"/>
        </a:xfrm>
      </p:grpSpPr>
      <p:sp>
        <p:nvSpPr>
          <p:cNvPr id="2" name="Title 1"/>
          <p:cNvSpPr>
            <a:spLocks noGrp="1"/>
          </p:cNvSpPr>
          <p:nvPr>
            <p:ph type="title"/>
          </p:nvPr>
        </p:nvSpPr>
        <p:spPr>
          <a:xfrm>
            <a:off x="45042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5F0C8F94-9A94-4B46-883B-F6BDD443EA2E}"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152400" y="165100"/>
            <a:ext cx="3829050" cy="4530585"/>
          </a:xfrm>
          <a:solidFill>
            <a:srgbClr val="7E9492"/>
          </a:solidFill>
        </p:spPr>
        <p:txBody>
          <a:bodyPr/>
          <a:lstStyle/>
          <a:p>
            <a:r>
              <a:rPr lang="en-US"/>
              <a:t>Click icon to add picture</a:t>
            </a:r>
            <a:endParaRPr lang="nb-NO"/>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3485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Pic – White">
    <p:spTree>
      <p:nvGrpSpPr>
        <p:cNvPr id="1" name=""/>
        <p:cNvGrpSpPr/>
        <p:nvPr/>
      </p:nvGrpSpPr>
      <p:grpSpPr>
        <a:xfrm>
          <a:off x="0" y="0"/>
          <a:ext cx="0" cy="0"/>
          <a:chOff x="0" y="0"/>
          <a:chExt cx="0" cy="0"/>
        </a:xfrm>
      </p:grpSpPr>
      <p:sp>
        <p:nvSpPr>
          <p:cNvPr id="2" name="Title 1"/>
          <p:cNvSpPr>
            <a:spLocks noGrp="1"/>
          </p:cNvSpPr>
          <p:nvPr>
            <p:ph type="title"/>
          </p:nvPr>
        </p:nvSpPr>
        <p:spPr>
          <a:xfrm>
            <a:off x="5037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B412768B-049C-4341-91EF-126A66863C78}"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5156110" y="165100"/>
            <a:ext cx="3829050" cy="4530585"/>
          </a:xfrm>
          <a:solidFill>
            <a:srgbClr val="7E9492"/>
          </a:solidFill>
        </p:spPr>
        <p:txBody>
          <a:bodyPr/>
          <a:lstStyle/>
          <a:p>
            <a:r>
              <a:rPr lang="en-US"/>
              <a:t>Click icon to add picture</a:t>
            </a:r>
            <a:endParaRPr lang="nb-NO"/>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17588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 + Text - White">
    <p:spTree>
      <p:nvGrpSpPr>
        <p:cNvPr id="1" name=""/>
        <p:cNvGrpSpPr/>
        <p:nvPr/>
      </p:nvGrpSpPr>
      <p:grpSpPr>
        <a:xfrm>
          <a:off x="0" y="0"/>
          <a:ext cx="0" cy="0"/>
          <a:chOff x="0" y="0"/>
          <a:chExt cx="0" cy="0"/>
        </a:xfrm>
      </p:grpSpPr>
      <p:sp>
        <p:nvSpPr>
          <p:cNvPr id="2" name="Title 1"/>
          <p:cNvSpPr>
            <a:spLocks noGrp="1"/>
          </p:cNvSpPr>
          <p:nvPr>
            <p:ph type="title"/>
          </p:nvPr>
        </p:nvSpPr>
        <p:spPr>
          <a:xfrm>
            <a:off x="45042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7E399A6B-E9A4-45E9-9236-87A45E123841}"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a:off x="15240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8" name="Content Placeholder 17"/>
          <p:cNvSpPr>
            <a:spLocks noGrp="1"/>
          </p:cNvSpPr>
          <p:nvPr>
            <p:ph sz="quarter" idx="13" hasCustomPrompt="1"/>
          </p:nvPr>
        </p:nvSpPr>
        <p:spPr>
          <a:xfrm>
            <a:off x="15240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9830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Graph - White">
    <p:spTree>
      <p:nvGrpSpPr>
        <p:cNvPr id="1" name=""/>
        <p:cNvGrpSpPr/>
        <p:nvPr/>
      </p:nvGrpSpPr>
      <p:grpSpPr>
        <a:xfrm>
          <a:off x="0" y="0"/>
          <a:ext cx="0" cy="0"/>
          <a:chOff x="0" y="0"/>
          <a:chExt cx="0" cy="0"/>
        </a:xfrm>
      </p:grpSpPr>
      <p:sp>
        <p:nvSpPr>
          <p:cNvPr id="2" name="Title 1"/>
          <p:cNvSpPr>
            <a:spLocks noGrp="1"/>
          </p:cNvSpPr>
          <p:nvPr>
            <p:ph type="title"/>
          </p:nvPr>
        </p:nvSpPr>
        <p:spPr>
          <a:xfrm>
            <a:off x="503703" y="428161"/>
            <a:ext cx="4093697" cy="857250"/>
          </a:xfrm>
        </p:spPr>
        <p:txBody>
          <a:bodyPr/>
          <a:lstStyle/>
          <a:p>
            <a:r>
              <a:rPr lang="en-US"/>
              <a:t>Click to edit Master title style</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dirty="0"/>
          </a:p>
        </p:txBody>
      </p:sp>
      <p:sp>
        <p:nvSpPr>
          <p:cNvPr id="4" name="Date Placeholder 3"/>
          <p:cNvSpPr>
            <a:spLocks noGrp="1"/>
          </p:cNvSpPr>
          <p:nvPr>
            <p:ph type="dt" sz="half" idx="10"/>
          </p:nvPr>
        </p:nvSpPr>
        <p:spPr/>
        <p:txBody>
          <a:bodyPr/>
          <a:lstStyle/>
          <a:p>
            <a:fld id="{3897F6E8-BFF4-400B-A9B7-3EBBE0B8AD7C}"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userDrawn="1"/>
        </p:nvSpPr>
        <p:spPr>
          <a:xfrm>
            <a:off x="515611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Content Placeholder 17"/>
          <p:cNvSpPr>
            <a:spLocks noGrp="1"/>
          </p:cNvSpPr>
          <p:nvPr>
            <p:ph sz="quarter" idx="13" hasCustomPrompt="1"/>
          </p:nvPr>
        </p:nvSpPr>
        <p:spPr>
          <a:xfrm>
            <a:off x="515611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111303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8774B0-301F-4C86-B926-C7BF1E43E262}"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Tree>
    <p:extLst>
      <p:ext uri="{BB962C8B-B14F-4D97-AF65-F5344CB8AC3E}">
        <p14:creationId xmlns:p14="http://schemas.microsoft.com/office/powerpoint/2010/main" val="127868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Grey">
    <p:spTree>
      <p:nvGrpSpPr>
        <p:cNvPr id="1" name=""/>
        <p:cNvGrpSpPr/>
        <p:nvPr/>
      </p:nvGrpSpPr>
      <p:grpSpPr>
        <a:xfrm>
          <a:off x="0" y="0"/>
          <a:ext cx="0" cy="0"/>
          <a:chOff x="0" y="0"/>
          <a:chExt cx="0" cy="0"/>
        </a:xfrm>
      </p:grpSpPr>
      <p:sp>
        <p:nvSpPr>
          <p:cNvPr id="7" name="Rectangle 6"/>
          <p:cNvSpPr/>
          <p:nvPr userDrawn="1"/>
        </p:nvSpPr>
        <p:spPr>
          <a:xfrm>
            <a:off x="152400" y="165100"/>
            <a:ext cx="88327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p:txBody>
          <a:bodyPr/>
          <a:lstStyle/>
          <a:p>
            <a:r>
              <a:rPr lang="en-US"/>
              <a:t>Click to edit Master title style</a:t>
            </a:r>
            <a:endParaRPr lang="nb-NO"/>
          </a:p>
        </p:txBody>
      </p:sp>
      <p:sp>
        <p:nvSpPr>
          <p:cNvPr id="4" name="Date Placeholder 3"/>
          <p:cNvSpPr>
            <a:spLocks noGrp="1"/>
          </p:cNvSpPr>
          <p:nvPr>
            <p:ph type="dt" sz="half" idx="10"/>
          </p:nvPr>
        </p:nvSpPr>
        <p:spPr/>
        <p:txBody>
          <a:bodyPr/>
          <a:lstStyle/>
          <a:p>
            <a:fld id="{68F97A3F-3E17-40AA-8749-8FC8D269EB42}" type="datetime1">
              <a:rPr lang="nb-NO" smtClean="0"/>
              <a:t>12.09.2025</a:t>
            </a:fld>
            <a:endParaRPr lang="nb-NO" dirty="0"/>
          </a:p>
        </p:txBody>
      </p:sp>
      <p:sp>
        <p:nvSpPr>
          <p:cNvPr id="5" name="Footer Placeholder 4"/>
          <p:cNvSpPr>
            <a:spLocks noGrp="1"/>
          </p:cNvSpPr>
          <p:nvPr>
            <p:ph type="ftr" sz="quarter" idx="11"/>
          </p:nvPr>
        </p:nvSpPr>
        <p:spPr/>
        <p:txBody>
          <a:bodyPr/>
          <a:lstStyle/>
          <a:p>
            <a:r>
              <a:rPr lang="nb-NO"/>
              <a:t>KS_2019 Karlsson &amp; Borg</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9" name="Straight Connector 8"/>
          <p:cNvCxnSpPr/>
          <p:nvPr userDrawn="1"/>
        </p:nvCxnSpPr>
        <p:spPr>
          <a:xfrm>
            <a:off x="6561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Content Placeholder 2"/>
          <p:cNvSpPr>
            <a:spLocks noGrp="1"/>
          </p:cNvSpPr>
          <p:nvPr>
            <p:ph idx="1"/>
          </p:nvPr>
        </p:nvSpPr>
        <p:spPr>
          <a:xfrm>
            <a:off x="587253" y="1594843"/>
            <a:ext cx="3944079"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3" name="Content Placeholder 2"/>
          <p:cNvSpPr>
            <a:spLocks noGrp="1"/>
          </p:cNvSpPr>
          <p:nvPr>
            <p:ph idx="13"/>
          </p:nvPr>
        </p:nvSpPr>
        <p:spPr>
          <a:xfrm>
            <a:off x="4673870" y="1594843"/>
            <a:ext cx="3944079" cy="285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359218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6103" y="428161"/>
            <a:ext cx="7961846" cy="857250"/>
          </a:xfrm>
          <a:prstGeom prst="rect">
            <a:avLst/>
          </a:prstGeom>
        </p:spPr>
        <p:txBody>
          <a:bodyPr vert="horz" lIns="0" tIns="0" rIns="0" bIns="0" rtlCol="0" anchor="ctr">
            <a:normAutofit/>
          </a:bodyPr>
          <a:lstStyle/>
          <a:p>
            <a:r>
              <a:rPr lang="nb-NO"/>
              <a:t>Klikk for å redigere tittelstil</a:t>
            </a:r>
            <a:endParaRPr lang="nb-NO" dirty="0"/>
          </a:p>
        </p:txBody>
      </p:sp>
      <p:sp>
        <p:nvSpPr>
          <p:cNvPr id="3" name="Text Placeholder 2"/>
          <p:cNvSpPr>
            <a:spLocks noGrp="1"/>
          </p:cNvSpPr>
          <p:nvPr>
            <p:ph type="body" idx="1"/>
          </p:nvPr>
        </p:nvSpPr>
        <p:spPr>
          <a:xfrm>
            <a:off x="587253" y="1594843"/>
            <a:ext cx="8030696" cy="2850156"/>
          </a:xfrm>
          <a:prstGeom prst="rect">
            <a:avLst/>
          </a:prstGeom>
        </p:spPr>
        <p:txBody>
          <a:bodyPr vert="horz" lIns="91440" tIns="0" rIns="9144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2"/>
          </p:nvPr>
        </p:nvSpPr>
        <p:spPr>
          <a:xfrm>
            <a:off x="1371406" y="4834789"/>
            <a:ext cx="1654282" cy="159616"/>
          </a:xfrm>
          <a:prstGeom prst="rect">
            <a:avLst/>
          </a:prstGeom>
        </p:spPr>
        <p:txBody>
          <a:bodyPr vert="horz" lIns="0" tIns="0" rIns="0" bIns="0" rtlCol="0" anchor="ctr"/>
          <a:lstStyle>
            <a:lvl1pPr algn="l">
              <a:defRPr sz="800">
                <a:solidFill>
                  <a:schemeClr val="tx1"/>
                </a:solidFill>
              </a:defRPr>
            </a:lvl1pPr>
          </a:lstStyle>
          <a:p>
            <a:fld id="{A6ACCA81-C7D2-4D79-A317-269DB4410116}" type="datetime1">
              <a:rPr lang="nb-NO" smtClean="0"/>
              <a:t>12.09.2025</a:t>
            </a:fld>
            <a:endParaRPr lang="nb-NO" dirty="0"/>
          </a:p>
        </p:txBody>
      </p:sp>
      <p:sp>
        <p:nvSpPr>
          <p:cNvPr id="5" name="Footer Placeholder 4"/>
          <p:cNvSpPr>
            <a:spLocks noGrp="1"/>
          </p:cNvSpPr>
          <p:nvPr>
            <p:ph type="ftr" sz="quarter" idx="3"/>
          </p:nvPr>
        </p:nvSpPr>
        <p:spPr>
          <a:xfrm>
            <a:off x="2986488" y="4834789"/>
            <a:ext cx="2895600" cy="159616"/>
          </a:xfrm>
          <a:prstGeom prst="rect">
            <a:avLst/>
          </a:prstGeom>
        </p:spPr>
        <p:txBody>
          <a:bodyPr vert="horz" lIns="0" tIns="0" rIns="0" bIns="0" rtlCol="0" anchor="ctr"/>
          <a:lstStyle>
            <a:lvl1pPr algn="ctr">
              <a:defRPr sz="800">
                <a:solidFill>
                  <a:schemeClr val="tx1"/>
                </a:solidFill>
              </a:defRPr>
            </a:lvl1pPr>
          </a:lstStyle>
          <a:p>
            <a:r>
              <a:rPr lang="nb-NO"/>
              <a:t>KS_2019 Karlsson &amp; Borg</a:t>
            </a:r>
            <a:endParaRPr lang="nb-NO" dirty="0"/>
          </a:p>
        </p:txBody>
      </p:sp>
      <p:sp>
        <p:nvSpPr>
          <p:cNvPr id="6" name="Slide Number Placeholder 5"/>
          <p:cNvSpPr>
            <a:spLocks noGrp="1"/>
          </p:cNvSpPr>
          <p:nvPr>
            <p:ph type="sldNum" sz="quarter" idx="4"/>
          </p:nvPr>
        </p:nvSpPr>
        <p:spPr>
          <a:xfrm>
            <a:off x="6851560" y="4834789"/>
            <a:ext cx="2133600" cy="159616"/>
          </a:xfrm>
          <a:prstGeom prst="rect">
            <a:avLst/>
          </a:prstGeom>
        </p:spPr>
        <p:txBody>
          <a:bodyPr vert="horz" lIns="0" tIns="0" rIns="0" bIns="0" rtlCol="0" anchor="ctr"/>
          <a:lstStyle>
            <a:lvl1pPr algn="r">
              <a:defRPr sz="800">
                <a:solidFill>
                  <a:schemeClr val="tx1"/>
                </a:solidFill>
              </a:defRPr>
            </a:lvl1pPr>
          </a:lstStyle>
          <a:p>
            <a:fld id="{28385D78-4187-AD4C-B928-A8579EE9A756}" type="slidenum">
              <a:rPr lang="nb-NO" smtClean="0"/>
              <a:pPr/>
              <a:t>‹#›</a:t>
            </a:fld>
            <a:endParaRPr lang="nb-NO" dirty="0"/>
          </a:p>
        </p:txBody>
      </p:sp>
      <p:pic>
        <p:nvPicPr>
          <p:cNvPr id="8" name="Picture 9"/>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23079" y="4673034"/>
            <a:ext cx="1255922" cy="491942"/>
          </a:xfrm>
          <a:prstGeom prst="rect">
            <a:avLst/>
          </a:prstGeom>
        </p:spPr>
      </p:pic>
    </p:spTree>
    <p:extLst>
      <p:ext uri="{BB962C8B-B14F-4D97-AF65-F5344CB8AC3E}">
        <p14:creationId xmlns:p14="http://schemas.microsoft.com/office/powerpoint/2010/main" val="1334827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9" r:id="rId3"/>
    <p:sldLayoutId id="2147483657" r:id="rId4"/>
    <p:sldLayoutId id="2147483658" r:id="rId5"/>
    <p:sldLayoutId id="2147483659" r:id="rId6"/>
    <p:sldLayoutId id="2147483660" r:id="rId7"/>
    <p:sldLayoutId id="2147483656" r:id="rId8"/>
    <p:sldLayoutId id="2147483651" r:id="rId9"/>
    <p:sldLayoutId id="2147483652" r:id="rId10"/>
    <p:sldLayoutId id="2147483653" r:id="rId11"/>
    <p:sldLayoutId id="2147483654" r:id="rId12"/>
    <p:sldLayoutId id="2147483655" r:id="rId13"/>
    <p:sldLayoutId id="2147483662" r:id="rId14"/>
    <p:sldLayoutId id="2147483661" r:id="rId15"/>
    <p:sldLayoutId id="2147483668" r:id="rId16"/>
    <p:sldLayoutId id="2147483663" r:id="rId17"/>
    <p:sldLayoutId id="2147483664" r:id="rId18"/>
    <p:sldLayoutId id="2147483665" r:id="rId19"/>
    <p:sldLayoutId id="2147483666" r:id="rId20"/>
    <p:sldLayoutId id="2147483667" r:id="rId21"/>
  </p:sldLayoutIdLst>
  <p:hf sldNum="0" hdr="0" dt="0"/>
  <p:txStyles>
    <p:titleStyle>
      <a:lvl1pPr algn="l" defTabSz="457200" rtl="0" eaLnBrk="1" latinLnBrk="0" hangingPunct="1">
        <a:spcBef>
          <a:spcPct val="0"/>
        </a:spcBef>
        <a:buNone/>
        <a:defRPr sz="2400" b="1" kern="1200">
          <a:solidFill>
            <a:schemeClr val="tx1"/>
          </a:solidFill>
          <a:latin typeface="Times New Roman"/>
          <a:ea typeface="+mj-ea"/>
          <a:cs typeface="Times New Roman"/>
        </a:defRPr>
      </a:lvl1pPr>
    </p:titleStyle>
    <p:bodyStyle>
      <a:lvl1pPr marL="176213" indent="-176213" algn="l" defTabSz="457200" rtl="0" eaLnBrk="1" latinLnBrk="0" hangingPunct="1">
        <a:spcBef>
          <a:spcPct val="20000"/>
        </a:spcBef>
        <a:buFont typeface="Arial"/>
        <a:buChar char="•"/>
        <a:defRPr sz="1600" kern="1200">
          <a:solidFill>
            <a:schemeClr val="tx1"/>
          </a:solidFill>
          <a:latin typeface="Calibri Light"/>
          <a:ea typeface="+mn-ea"/>
          <a:cs typeface="Calibri Light"/>
        </a:defRPr>
      </a:lvl1pPr>
      <a:lvl2pPr marL="452438" indent="-207963" algn="l" defTabSz="450850" rtl="0" eaLnBrk="1" latinLnBrk="0" hangingPunct="1">
        <a:spcBef>
          <a:spcPct val="20000"/>
        </a:spcBef>
        <a:buFont typeface="Arial"/>
        <a:buChar char="–"/>
        <a:defRPr sz="1600" kern="1200">
          <a:solidFill>
            <a:schemeClr val="tx1"/>
          </a:solidFill>
          <a:latin typeface="Calibri Light"/>
          <a:ea typeface="+mn-ea"/>
          <a:cs typeface="Calibri Light"/>
        </a:defRPr>
      </a:lvl2pPr>
      <a:lvl3pPr marL="627063" indent="-158750" algn="l" defTabSz="627063" rtl="0" eaLnBrk="1" latinLnBrk="0" hangingPunct="1">
        <a:spcBef>
          <a:spcPct val="20000"/>
        </a:spcBef>
        <a:buFont typeface="Arial"/>
        <a:buChar char="•"/>
        <a:defRPr sz="1600" kern="1200">
          <a:solidFill>
            <a:schemeClr val="tx1"/>
          </a:solidFill>
          <a:latin typeface="Calibri Light"/>
          <a:ea typeface="+mn-ea"/>
          <a:cs typeface="Calibri Light"/>
        </a:defRPr>
      </a:lvl3pPr>
      <a:lvl4pPr marL="804863" indent="-161925" algn="l" defTabSz="457200" rtl="0" eaLnBrk="1" latinLnBrk="0" hangingPunct="1">
        <a:spcBef>
          <a:spcPct val="20000"/>
        </a:spcBef>
        <a:buFont typeface="Arial"/>
        <a:buChar char="–"/>
        <a:defRPr sz="1600" kern="1200">
          <a:solidFill>
            <a:schemeClr val="tx1"/>
          </a:solidFill>
          <a:latin typeface="Calibri Light"/>
          <a:ea typeface="+mn-ea"/>
          <a:cs typeface="Calibri Light"/>
        </a:defRPr>
      </a:lvl4pPr>
      <a:lvl5pPr marL="987425" indent="-174625" algn="l" defTabSz="457200" rtl="0" eaLnBrk="1" latinLnBrk="0" hangingPunct="1">
        <a:spcBef>
          <a:spcPct val="20000"/>
        </a:spcBef>
        <a:buFont typeface="Arial"/>
        <a:buChar char="»"/>
        <a:defRPr sz="1600" kern="1200">
          <a:solidFill>
            <a:schemeClr val="tx1"/>
          </a:solidFill>
          <a:latin typeface="Calibri Light"/>
          <a:ea typeface="+mn-ea"/>
          <a:cs typeface="Calibri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26" userDrawn="1">
          <p15:clr>
            <a:srgbClr val="F26B43"/>
          </p15:clr>
        </p15:guide>
        <p15:guide id="2" pos="9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6013" y="1577340"/>
            <a:ext cx="4316012" cy="1658721"/>
          </a:xfrm>
        </p:spPr>
        <p:txBody>
          <a:bodyPr>
            <a:normAutofit fontScale="90000"/>
          </a:bodyPr>
          <a:lstStyle/>
          <a:p>
            <a:pPr algn="ctr"/>
            <a:br>
              <a:rPr lang="nb-NO" dirty="0"/>
            </a:br>
            <a:br>
              <a:rPr lang="nb-NO" dirty="0"/>
            </a:br>
            <a:r>
              <a:rPr lang="nb-NO" dirty="0"/>
              <a:t>«Det er ingen terskel her»– om meningsfulle aktiviteter, medborgerskap og livskvalitet i Fotballstiftelsen og Psykiatrialliansen.</a:t>
            </a:r>
            <a:endParaRPr lang="nb-NO" sz="3200" dirty="0"/>
          </a:p>
        </p:txBody>
      </p:sp>
      <p:sp>
        <p:nvSpPr>
          <p:cNvPr id="7" name="Subtitle 6"/>
          <p:cNvSpPr>
            <a:spLocks noGrp="1"/>
          </p:cNvSpPr>
          <p:nvPr>
            <p:ph type="subTitle" idx="1"/>
          </p:nvPr>
        </p:nvSpPr>
        <p:spPr>
          <a:xfrm>
            <a:off x="497288" y="4030980"/>
            <a:ext cx="4316012" cy="426720"/>
          </a:xfrm>
        </p:spPr>
        <p:txBody>
          <a:bodyPr/>
          <a:lstStyle/>
          <a:p>
            <a:r>
              <a:rPr lang="nb-NO" b="1" dirty="0"/>
              <a:t>Bengt Karlsson , Senter for psykisk helse og rus, Institutt for helse-, sosial- og velferdsfag., Fakultet for helse- og sosialvitenskap, Universitetet i Sørøst-Norge.</a:t>
            </a:r>
          </a:p>
        </p:txBody>
      </p:sp>
      <p:pic>
        <p:nvPicPr>
          <p:cNvPr id="10" name="Picture Placeholder 9" descr="offset_234400.jpg"/>
          <p:cNvPicPr>
            <a:picLocks noGrp="1" noChangeAspect="1"/>
          </p:cNvPicPr>
          <p:nvPr>
            <p:ph type="pic" sz="quarter" idx="13"/>
          </p:nvPr>
        </p:nvPicPr>
        <p:blipFill>
          <a:blip r:embed="rId2" cstate="print">
            <a:extLst>
              <a:ext uri="{28A0092B-C50C-407E-A947-70E740481C1C}">
                <a14:useLocalDpi xmlns:a14="http://schemas.microsoft.com/office/drawing/2010/main"/>
              </a:ext>
            </a:extLst>
          </a:blip>
          <a:srcRect/>
          <a:stretch>
            <a:fillRect/>
          </a:stretch>
        </p:blipFill>
        <p:spPr/>
      </p:pic>
      <p:pic>
        <p:nvPicPr>
          <p:cNvPr id="5" name="Picture 4" descr="DMonster-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7850" y="2609850"/>
            <a:ext cx="1536700" cy="1536700"/>
          </a:xfrm>
          <a:prstGeom prst="rect">
            <a:avLst/>
          </a:prstGeom>
        </p:spPr>
      </p:pic>
    </p:spTree>
    <p:extLst>
      <p:ext uri="{BB962C8B-B14F-4D97-AF65-F5344CB8AC3E}">
        <p14:creationId xmlns:p14="http://schemas.microsoft.com/office/powerpoint/2010/main" val="352632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Content Placeholder 2"/>
          <p:cNvSpPr>
            <a:spLocks noGrp="1"/>
          </p:cNvSpPr>
          <p:nvPr>
            <p:ph idx="1"/>
          </p:nvPr>
        </p:nvSpPr>
        <p:spPr/>
        <p:txBody>
          <a:bodyPr/>
          <a:lstStyle/>
          <a:p>
            <a:endParaRPr lang="nb-NO" dirty="0">
              <a:latin typeface="Georgia" panose="02040502050405020303" pitchFamily="18" charset="0"/>
              <a:cs typeface="Gill Sans"/>
            </a:endParaRPr>
          </a:p>
          <a:p>
            <a:endParaRPr lang="nb-NO" dirty="0">
              <a:latin typeface="Georgia" panose="02040502050405020303" pitchFamily="18" charset="0"/>
              <a:cs typeface="Gill Sans"/>
            </a:endParaRPr>
          </a:p>
          <a:p>
            <a:endParaRPr lang="nb-NO" dirty="0">
              <a:latin typeface="Georgia" panose="02040502050405020303" pitchFamily="18" charset="0"/>
              <a:cs typeface="Gill Sans"/>
            </a:endParaRPr>
          </a:p>
          <a:p>
            <a:pPr marL="0" indent="0" algn="ctr">
              <a:buNone/>
            </a:pPr>
            <a:r>
              <a:rPr lang="nb-NO" sz="4800" dirty="0">
                <a:latin typeface="Georgia" panose="02040502050405020303" pitchFamily="18" charset="0"/>
                <a:cs typeface="Gill Sans"/>
              </a:rPr>
              <a:t>Takk for meg og lykke til!</a:t>
            </a:r>
          </a:p>
        </p:txBody>
      </p:sp>
    </p:spTree>
    <p:extLst>
      <p:ext uri="{BB962C8B-B14F-4D97-AF65-F5344CB8AC3E}">
        <p14:creationId xmlns:p14="http://schemas.microsoft.com/office/powerpoint/2010/main" val="3331743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Content Placeholder 2"/>
          <p:cNvSpPr>
            <a:spLocks noGrp="1"/>
          </p:cNvSpPr>
          <p:nvPr>
            <p:ph idx="1"/>
          </p:nvPr>
        </p:nvSpPr>
        <p:spPr>
          <a:xfrm>
            <a:off x="587253" y="1478280"/>
            <a:ext cx="8030696" cy="3116580"/>
          </a:xfrm>
        </p:spPr>
        <p:txBody>
          <a:bodyPr>
            <a:normAutofit/>
          </a:bodyPr>
          <a:lstStyle/>
          <a:p>
            <a:pPr>
              <a:buFont typeface="Arial" panose="020B0604020202020204" pitchFamily="34" charset="0"/>
              <a:buChar char="•"/>
              <a:defRPr/>
            </a:pPr>
            <a:r>
              <a:rPr lang="nb-NO" sz="2000" b="1" dirty="0">
                <a:latin typeface="Georgia" panose="02040502050405020303" pitchFamily="18" charset="0"/>
                <a:cs typeface="Gill Sans"/>
              </a:rPr>
              <a:t>Senter for psykisk helse og rus har gjort to studier:</a:t>
            </a:r>
          </a:p>
          <a:p>
            <a:pPr>
              <a:buFont typeface="Arial" panose="020B0604020202020204" pitchFamily="34" charset="0"/>
              <a:buChar char="•"/>
              <a:defRPr/>
            </a:pPr>
            <a:r>
              <a:rPr lang="nb-NO" sz="2000" b="1" dirty="0">
                <a:latin typeface="Georgia" panose="02040502050405020303" pitchFamily="18" charset="0"/>
                <a:cs typeface="Gill Sans"/>
              </a:rPr>
              <a:t>«Recovery på banen – Verden beste ettervern» - 2020.</a:t>
            </a:r>
          </a:p>
          <a:p>
            <a:pPr>
              <a:buFont typeface="Arial" panose="020B0604020202020204" pitchFamily="34" charset="0"/>
              <a:buChar char="•"/>
              <a:defRPr/>
            </a:pPr>
            <a:r>
              <a:rPr lang="nb-NO" sz="2000" b="1" dirty="0">
                <a:latin typeface="Georgia" panose="02040502050405020303" pitchFamily="18" charset="0"/>
              </a:rPr>
              <a:t>«Det er ingen terskel her»– om meningsfulle aktiviteter, medborgerskap og livskvalitet i Psykiatrialliansen»- 2023/24.</a:t>
            </a:r>
          </a:p>
          <a:p>
            <a:pPr>
              <a:buFont typeface="Arial" panose="020B0604020202020204" pitchFamily="34" charset="0"/>
              <a:buChar char="•"/>
              <a:defRPr/>
            </a:pPr>
            <a:r>
              <a:rPr lang="nb-NO" sz="2000" b="1" dirty="0">
                <a:latin typeface="Georgia" panose="02040502050405020303" pitchFamily="18" charset="0"/>
                <a:cs typeface="Gill Sans"/>
              </a:rPr>
              <a:t>Fredag 12.09.25 starter vi, i samarbeid med Fotballstiftelsen, studie 3: «</a:t>
            </a:r>
            <a:r>
              <a:rPr lang="nb-NO" sz="2000" b="1" dirty="0">
                <a:latin typeface="Georgia" panose="02040502050405020303" pitchFamily="18" charset="0"/>
              </a:rPr>
              <a:t>Samfunnsinklusjon, medborgerskap og livskvalitet gjennom deltakelse i gatelagsfotball i Fotballstiftelsen».</a:t>
            </a:r>
            <a:endParaRPr lang="nb-NO" sz="2400" b="1" dirty="0">
              <a:latin typeface="Georgia" panose="02040502050405020303" pitchFamily="18" charset="0"/>
              <a:cs typeface="Gill Sans"/>
            </a:endParaRPr>
          </a:p>
          <a:p>
            <a:pPr marL="0" indent="0">
              <a:buNone/>
              <a:defRPr/>
            </a:pPr>
            <a:endParaRPr lang="nb-NO" sz="2400" dirty="0"/>
          </a:p>
          <a:p>
            <a:pPr>
              <a:buFont typeface="Arial" panose="020B0604020202020204" pitchFamily="34" charset="0"/>
              <a:buChar char="•"/>
              <a:defRPr/>
            </a:pPr>
            <a:endParaRPr lang="nb-NO" sz="2400" b="1" dirty="0">
              <a:latin typeface="Georgia" panose="02040502050405020303" pitchFamily="18" charset="0"/>
              <a:cs typeface="Gill Sans"/>
            </a:endParaRPr>
          </a:p>
          <a:p>
            <a:pPr>
              <a:buFont typeface="Arial" panose="020B0604020202020204" pitchFamily="34" charset="0"/>
              <a:buChar char="•"/>
              <a:defRPr/>
            </a:pPr>
            <a:endParaRPr lang="nb-NO" sz="2400" b="1" dirty="0">
              <a:latin typeface="Georgia" panose="02040502050405020303" pitchFamily="18" charset="0"/>
              <a:cs typeface="Gill Sans"/>
            </a:endParaRPr>
          </a:p>
          <a:p>
            <a:pPr marL="0" indent="0">
              <a:buNone/>
              <a:defRPr/>
            </a:pPr>
            <a:endParaRPr lang="nb-NO" sz="2400" b="1" dirty="0">
              <a:latin typeface="Georgia" panose="02040502050405020303" pitchFamily="18" charset="0"/>
              <a:cs typeface="Gill Sans"/>
            </a:endParaRPr>
          </a:p>
        </p:txBody>
      </p:sp>
    </p:spTree>
    <p:extLst>
      <p:ext uri="{BB962C8B-B14F-4D97-AF65-F5344CB8AC3E}">
        <p14:creationId xmlns:p14="http://schemas.microsoft.com/office/powerpoint/2010/main" val="1774271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Content Placeholder 2"/>
          <p:cNvSpPr>
            <a:spLocks noGrp="1"/>
          </p:cNvSpPr>
          <p:nvPr>
            <p:ph idx="1"/>
          </p:nvPr>
        </p:nvSpPr>
        <p:spPr>
          <a:xfrm>
            <a:off x="587253" y="1394460"/>
            <a:ext cx="8030696" cy="3320879"/>
          </a:xfrm>
        </p:spPr>
        <p:txBody>
          <a:bodyPr>
            <a:normAutofit/>
          </a:bodyPr>
          <a:lstStyle/>
          <a:p>
            <a:pPr>
              <a:buFont typeface="Arial" panose="020B0604020202020204" pitchFamily="34" charset="0"/>
              <a:buChar char="•"/>
              <a:defRPr/>
            </a:pPr>
            <a:r>
              <a:rPr lang="nb-NO" sz="2000" b="1" dirty="0">
                <a:latin typeface="Georgia" panose="02040502050405020303" pitchFamily="18" charset="0"/>
                <a:cs typeface="Gill Sans"/>
              </a:rPr>
              <a:t>«Recovery på banen – Verden beste ettervern»:</a:t>
            </a:r>
          </a:p>
          <a:p>
            <a:pPr>
              <a:buFont typeface="Arial" panose="020B0604020202020204" pitchFamily="34" charset="0"/>
              <a:buChar char="•"/>
              <a:defRPr/>
            </a:pPr>
            <a:r>
              <a:rPr lang="nb-NO" sz="2000" dirty="0">
                <a:latin typeface="Georgia" panose="02040502050405020303" pitchFamily="18" charset="0"/>
                <a:cs typeface="Gill Sans"/>
              </a:rPr>
              <a:t>Kvalitative fokusgruppeintervjuer med 50 deltakere i 4 klubber:</a:t>
            </a:r>
          </a:p>
          <a:p>
            <a:pPr>
              <a:buFont typeface="Arial" panose="020B0604020202020204" pitchFamily="34" charset="0"/>
              <a:buChar char="•"/>
              <a:defRPr/>
            </a:pPr>
            <a:r>
              <a:rPr lang="nb-NO" sz="2000" dirty="0">
                <a:latin typeface="Georgia" panose="02040502050405020303" pitchFamily="18" charset="0"/>
                <a:cs typeface="Gill Sans"/>
              </a:rPr>
              <a:t>1. Betydningen av laget – klubben – og tjenestene – sosiale fellesskap og samhold. </a:t>
            </a:r>
          </a:p>
          <a:p>
            <a:pPr>
              <a:buFont typeface="Arial" panose="020B0604020202020204" pitchFamily="34" charset="0"/>
              <a:buChar char="•"/>
              <a:defRPr/>
            </a:pPr>
            <a:r>
              <a:rPr lang="nb-NO" sz="2000" dirty="0">
                <a:latin typeface="Georgia" panose="02040502050405020303" pitchFamily="18" charset="0"/>
                <a:cs typeface="Gill Sans"/>
              </a:rPr>
              <a:t>2. Samhold som «gjør at du kan være deg selv» - «du opplever å bli sett av de andre». «Folk bryr seg om hverandre».</a:t>
            </a:r>
          </a:p>
          <a:p>
            <a:pPr>
              <a:buFont typeface="Arial" panose="020B0604020202020204" pitchFamily="34" charset="0"/>
              <a:buChar char="•"/>
              <a:defRPr/>
            </a:pPr>
            <a:r>
              <a:rPr lang="nb-NO" sz="2000" dirty="0">
                <a:latin typeface="Georgia" panose="02040502050405020303" pitchFamily="18" charset="0"/>
                <a:cs typeface="Gill Sans"/>
              </a:rPr>
              <a:t>3. Norges beste ettervern – samarbeid med tjenester, kommer i bedre fysisk og psykisk form – slutter med rus og/eller reduserer bruken av rus.</a:t>
            </a:r>
          </a:p>
          <a:p>
            <a:pPr marL="0" indent="0">
              <a:buNone/>
              <a:defRPr/>
            </a:pPr>
            <a:endParaRPr lang="nb-NO" sz="2000" dirty="0">
              <a:latin typeface="Georgia" panose="02040502050405020303" pitchFamily="18" charset="0"/>
              <a:cs typeface="Gill Sans"/>
            </a:endParaRPr>
          </a:p>
          <a:p>
            <a:pPr>
              <a:buFont typeface="Arial" panose="020B0604020202020204" pitchFamily="34" charset="0"/>
              <a:buChar char="•"/>
              <a:defRPr/>
            </a:pPr>
            <a:endParaRPr lang="nb-NO" sz="2000" dirty="0">
              <a:latin typeface="Georgia" panose="02040502050405020303" pitchFamily="18" charset="0"/>
              <a:cs typeface="Gill Sans"/>
            </a:endParaRPr>
          </a:p>
        </p:txBody>
      </p:sp>
    </p:spTree>
    <p:extLst>
      <p:ext uri="{BB962C8B-B14F-4D97-AF65-F5344CB8AC3E}">
        <p14:creationId xmlns:p14="http://schemas.microsoft.com/office/powerpoint/2010/main" val="3141892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2F4037-F073-1390-B118-903D768ADC3D}"/>
              </a:ext>
            </a:extLst>
          </p:cNvPr>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Plassholder for innhold 2">
            <a:extLst>
              <a:ext uri="{FF2B5EF4-FFF2-40B4-BE49-F238E27FC236}">
                <a16:creationId xmlns:a16="http://schemas.microsoft.com/office/drawing/2014/main" id="{343E2427-8A5D-B460-FA82-C6427124523E}"/>
              </a:ext>
            </a:extLst>
          </p:cNvPr>
          <p:cNvSpPr>
            <a:spLocks noGrp="1"/>
          </p:cNvSpPr>
          <p:nvPr>
            <p:ph idx="1"/>
          </p:nvPr>
        </p:nvSpPr>
        <p:spPr>
          <a:xfrm>
            <a:off x="587253" y="1341120"/>
            <a:ext cx="8030696" cy="3459480"/>
          </a:xfrm>
        </p:spPr>
        <p:txBody>
          <a:bodyPr>
            <a:normAutofit/>
          </a:bodyPr>
          <a:lstStyle/>
          <a:p>
            <a:pPr>
              <a:buFont typeface="Arial" panose="020B0604020202020204" pitchFamily="34" charset="0"/>
              <a:buChar char="•"/>
              <a:defRPr/>
            </a:pPr>
            <a:r>
              <a:rPr lang="nb-NO" sz="2000" b="1" dirty="0">
                <a:latin typeface="Georgia" panose="02040502050405020303" pitchFamily="18" charset="0"/>
                <a:cs typeface="Gill Sans"/>
              </a:rPr>
              <a:t>Hvordan kan vi bruke det vi fant?:</a:t>
            </a:r>
          </a:p>
          <a:p>
            <a:pPr>
              <a:buFont typeface="Arial" panose="020B0604020202020204" pitchFamily="34" charset="0"/>
              <a:buChar char="•"/>
              <a:defRPr/>
            </a:pPr>
            <a:r>
              <a:rPr lang="nb-NO" sz="2000" dirty="0">
                <a:latin typeface="Georgia" panose="02040502050405020303" pitchFamily="18" charset="0"/>
              </a:rPr>
              <a:t>De sosiale forskjellene mellom spillerne på </a:t>
            </a:r>
            <a:r>
              <a:rPr lang="nb-NO" sz="2000" dirty="0" err="1">
                <a:latin typeface="Georgia" panose="02040502050405020303" pitchFamily="18" charset="0"/>
              </a:rPr>
              <a:t>gatelagene</a:t>
            </a:r>
            <a:r>
              <a:rPr lang="nb-NO" sz="2000" dirty="0">
                <a:latin typeface="Georgia" panose="02040502050405020303" pitchFamily="18" charset="0"/>
              </a:rPr>
              <a:t> er liten, kanskje så liten at den ikke merkes eller kan påtales.</a:t>
            </a:r>
          </a:p>
          <a:p>
            <a:pPr>
              <a:buFont typeface="Arial" panose="020B0604020202020204" pitchFamily="34" charset="0"/>
              <a:buChar char="•"/>
              <a:defRPr/>
            </a:pPr>
            <a:r>
              <a:rPr lang="nb-NO" sz="2000" dirty="0">
                <a:latin typeface="Georgia" panose="02040502050405020303" pitchFamily="18" charset="0"/>
              </a:rPr>
              <a:t>Samholdet, felleskapet og kollektivet mellom spillere, trenere og de ulike lagene er meget sterkt, og gjør en forskjell i de ulike spillernes </a:t>
            </a:r>
            <a:r>
              <a:rPr lang="nb-NO" sz="2000" dirty="0" err="1">
                <a:latin typeface="Georgia" panose="02040502050405020303" pitchFamily="18" charset="0"/>
              </a:rPr>
              <a:t>Recoveryprosesser</a:t>
            </a:r>
            <a:r>
              <a:rPr lang="nb-NO" sz="2000" dirty="0">
                <a:latin typeface="Georgia" panose="02040502050405020303" pitchFamily="18" charset="0"/>
              </a:rPr>
              <a:t>. </a:t>
            </a:r>
          </a:p>
          <a:p>
            <a:pPr>
              <a:buFont typeface="Arial" panose="020B0604020202020204" pitchFamily="34" charset="0"/>
              <a:buChar char="•"/>
              <a:defRPr/>
            </a:pPr>
            <a:r>
              <a:rPr lang="nb-NO" sz="2000" dirty="0" err="1">
                <a:latin typeface="Georgia" panose="02040502050405020303" pitchFamily="18" charset="0"/>
              </a:rPr>
              <a:t>Gatelagene</a:t>
            </a:r>
            <a:r>
              <a:rPr lang="nb-NO" sz="2000" dirty="0">
                <a:latin typeface="Georgia" panose="02040502050405020303" pitchFamily="18" charset="0"/>
              </a:rPr>
              <a:t> er arenaer av samhold, felleskap og mennesker som ser deg og hverandre. Det er treningsarena for disse menneskelige væremåtene samt å komme i fysisk form ved å trene og spille fotball. </a:t>
            </a:r>
          </a:p>
          <a:p>
            <a:pPr>
              <a:buFont typeface="Arial" panose="020B0604020202020204" pitchFamily="34" charset="0"/>
              <a:buChar char="•"/>
              <a:defRPr/>
            </a:pPr>
            <a:r>
              <a:rPr lang="nb-NO" sz="2000" dirty="0">
                <a:latin typeface="Georgia" panose="02040502050405020303" pitchFamily="18" charset="0"/>
              </a:rPr>
              <a:t>Her bryr folk seg om hverandre – enten de er spillere eller trenere.</a:t>
            </a:r>
          </a:p>
        </p:txBody>
      </p:sp>
    </p:spTree>
    <p:extLst>
      <p:ext uri="{BB962C8B-B14F-4D97-AF65-F5344CB8AC3E}">
        <p14:creationId xmlns:p14="http://schemas.microsoft.com/office/powerpoint/2010/main" val="371989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Content Placeholder 2"/>
          <p:cNvSpPr>
            <a:spLocks noGrp="1"/>
          </p:cNvSpPr>
          <p:nvPr>
            <p:ph idx="1"/>
          </p:nvPr>
        </p:nvSpPr>
        <p:spPr>
          <a:xfrm>
            <a:off x="587253" y="1402080"/>
            <a:ext cx="8030696" cy="3375660"/>
          </a:xfrm>
        </p:spPr>
        <p:txBody>
          <a:bodyPr>
            <a:normAutofit/>
          </a:bodyPr>
          <a:lstStyle/>
          <a:p>
            <a:r>
              <a:rPr lang="nb-NO" sz="1800" b="1" dirty="0">
                <a:latin typeface="Georgia" panose="02040502050405020303" pitchFamily="18" charset="0"/>
              </a:rPr>
              <a:t>«Det er ingen terskel her»– om meningsfulle aktiviteter, medborgerskap og livskvalitet i Psykiatrialliansen».</a:t>
            </a:r>
          </a:p>
          <a:p>
            <a:pPr>
              <a:buFont typeface="Arial" panose="020B0604020202020204" pitchFamily="34" charset="0"/>
              <a:buChar char="•"/>
              <a:defRPr/>
            </a:pPr>
            <a:r>
              <a:rPr lang="nb-NO" sz="1800" dirty="0">
                <a:latin typeface="Georgia" panose="02040502050405020303" pitchFamily="18" charset="0"/>
                <a:cs typeface="Gill Sans"/>
              </a:rPr>
              <a:t>Kvalitative fokusgruppeintervjuer med 33 deltakere hvorav 14 kvinner og 19 menn. </a:t>
            </a:r>
          </a:p>
          <a:p>
            <a:pPr>
              <a:buFont typeface="Arial" panose="020B0604020202020204" pitchFamily="34" charset="0"/>
              <a:buChar char="•"/>
              <a:defRPr/>
            </a:pPr>
            <a:r>
              <a:rPr lang="nb-NO" sz="1800" dirty="0">
                <a:latin typeface="Georgia" panose="02040502050405020303" pitchFamily="18" charset="0"/>
                <a:cs typeface="Gill Sans"/>
              </a:rPr>
              <a:t>Kvantitativ studie med 57 deltakere – fokus på deltakelse i aktiviteter, engasjement, sosial inklusjon og livskvalitet.</a:t>
            </a:r>
          </a:p>
          <a:p>
            <a:pPr>
              <a:buFont typeface="Arial" panose="020B0604020202020204" pitchFamily="34" charset="0"/>
              <a:buChar char="•"/>
              <a:defRPr/>
            </a:pPr>
            <a:endParaRPr lang="nb-NO" sz="1800" dirty="0">
              <a:latin typeface="Georgia" panose="02040502050405020303" pitchFamily="18" charset="0"/>
              <a:cs typeface="Gill Sans"/>
            </a:endParaRPr>
          </a:p>
          <a:p>
            <a:pPr>
              <a:buFont typeface="Arial" panose="020B0604020202020204" pitchFamily="34" charset="0"/>
              <a:buChar char="•"/>
              <a:defRPr/>
            </a:pPr>
            <a:r>
              <a:rPr lang="nb-NO" sz="1800" dirty="0">
                <a:latin typeface="Georgia" panose="02040502050405020303" pitchFamily="18" charset="0"/>
                <a:cs typeface="Gill Sans"/>
              </a:rPr>
              <a:t>De to studiene viser til sammenfallende funn:</a:t>
            </a:r>
          </a:p>
          <a:p>
            <a:pPr>
              <a:buFont typeface="Arial" panose="020B0604020202020204" pitchFamily="34" charset="0"/>
              <a:buChar char="•"/>
              <a:defRPr/>
            </a:pPr>
            <a:r>
              <a:rPr lang="nb-NO" sz="1800" dirty="0">
                <a:latin typeface="Georgia" panose="02040502050405020303" pitchFamily="18" charset="0"/>
                <a:cs typeface="Gill Sans"/>
              </a:rPr>
              <a:t>1. Deltakelse og engasjement i et unikt fellesskap: inkludering, </a:t>
            </a:r>
            <a:r>
              <a:rPr lang="nb-NO" sz="1800" dirty="0" err="1">
                <a:latin typeface="Georgia" panose="02040502050405020303" pitchFamily="18" charset="0"/>
                <a:cs typeface="Gill Sans"/>
              </a:rPr>
              <a:t>felleskapsånd</a:t>
            </a:r>
            <a:r>
              <a:rPr lang="nb-NO" sz="1800" dirty="0">
                <a:latin typeface="Georgia" panose="02040502050405020303" pitchFamily="18" charset="0"/>
                <a:cs typeface="Gill Sans"/>
              </a:rPr>
              <a:t> og ingen terskel.</a:t>
            </a:r>
          </a:p>
          <a:p>
            <a:endParaRPr lang="nb-NO" sz="1800" b="1" dirty="0">
              <a:latin typeface="Georgia" panose="02040502050405020303" pitchFamily="18" charset="0"/>
            </a:endParaRPr>
          </a:p>
          <a:p>
            <a:endParaRPr lang="nb-NO" sz="1800" dirty="0">
              <a:latin typeface="Georgia" panose="02040502050405020303" pitchFamily="18" charset="0"/>
            </a:endParaRPr>
          </a:p>
        </p:txBody>
      </p:sp>
    </p:spTree>
    <p:extLst>
      <p:ext uri="{BB962C8B-B14F-4D97-AF65-F5344CB8AC3E}">
        <p14:creationId xmlns:p14="http://schemas.microsoft.com/office/powerpoint/2010/main" val="1053377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01664D-1616-AB2E-F954-D419AB29E99A}"/>
              </a:ext>
            </a:extLst>
          </p:cNvPr>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Plassholder for innhold 2">
            <a:extLst>
              <a:ext uri="{FF2B5EF4-FFF2-40B4-BE49-F238E27FC236}">
                <a16:creationId xmlns:a16="http://schemas.microsoft.com/office/drawing/2014/main" id="{F88138E2-B3BD-0D2F-44AA-6BB2FA39EC86}"/>
              </a:ext>
            </a:extLst>
          </p:cNvPr>
          <p:cNvSpPr>
            <a:spLocks noGrp="1"/>
          </p:cNvSpPr>
          <p:nvPr>
            <p:ph idx="1"/>
          </p:nvPr>
        </p:nvSpPr>
        <p:spPr>
          <a:xfrm>
            <a:off x="587253" y="1346200"/>
            <a:ext cx="8030696" cy="3098799"/>
          </a:xfrm>
        </p:spPr>
        <p:txBody>
          <a:bodyPr>
            <a:normAutofit fontScale="92500" lnSpcReduction="20000"/>
          </a:bodyPr>
          <a:lstStyle/>
          <a:p>
            <a:r>
              <a:rPr lang="nb-NO" dirty="0">
                <a:latin typeface="Georgia" panose="02040502050405020303" pitchFamily="18" charset="0"/>
                <a:cs typeface="Gill Sans"/>
              </a:rPr>
              <a:t>2. Meningsfulle aktiviteter i eget tempo, å  bli sett og kunne være i fred, aktivitetene gir kontinuitet og god organisering. </a:t>
            </a:r>
          </a:p>
          <a:p>
            <a:endParaRPr lang="nb-NO" dirty="0">
              <a:latin typeface="Georgia" panose="02040502050405020303" pitchFamily="18" charset="0"/>
              <a:cs typeface="Gill Sans"/>
            </a:endParaRPr>
          </a:p>
          <a:p>
            <a:r>
              <a:rPr lang="nb-NO" dirty="0">
                <a:latin typeface="Georgia" panose="02040502050405020303" pitchFamily="18" charset="0"/>
                <a:cs typeface="Gill Sans"/>
              </a:rPr>
              <a:t>3. Opplevelser av livskvalitet, livsendring og  selvforståelse gjennom å bli sett som en ressurs, aktiviteter og deltakelse til å se frem til, kultur for vekst og utvikling i et unikt tilbud som er gratis.</a:t>
            </a:r>
          </a:p>
          <a:p>
            <a:endParaRPr lang="nb-NO" dirty="0">
              <a:latin typeface="Georgia" panose="02040502050405020303" pitchFamily="18" charset="0"/>
              <a:cs typeface="Gill Sans"/>
            </a:endParaRPr>
          </a:p>
          <a:p>
            <a:r>
              <a:rPr lang="nb-NO" dirty="0">
                <a:latin typeface="Georgia" panose="02040502050405020303" pitchFamily="18" charset="0"/>
                <a:cs typeface="Gill Sans"/>
              </a:rPr>
              <a:t>4. Opplevelser av medborgerskap ved å være i samfunnet som alle andre, rause folk og arenaer som utvikler vennskap og alle er likeverdige og velkomne.</a:t>
            </a:r>
          </a:p>
          <a:p>
            <a:endParaRPr lang="nb-NO" dirty="0">
              <a:latin typeface="Georgia" panose="02040502050405020303" pitchFamily="18" charset="0"/>
              <a:cs typeface="Gill Sans"/>
            </a:endParaRPr>
          </a:p>
          <a:p>
            <a:r>
              <a:rPr lang="nb-NO" dirty="0">
                <a:latin typeface="Georgia" panose="02040502050405020303" pitchFamily="18" charset="0"/>
                <a:cs typeface="Gill Sans"/>
              </a:rPr>
              <a:t>5. Opplevelser av Recovery gjennom å dele erfaringer og vår kunnskap: vi er i samme båt – det gir trygghet: «Det å være med i PA gir meg et bedre liv – det øker livskvaliteten min gjennom følelser av fellesskap og bedre form både fysisk og psykisk – OG: det er gratis og har ingen krav til registrering».</a:t>
            </a:r>
          </a:p>
          <a:p>
            <a:pPr marL="0" indent="0">
              <a:buNone/>
            </a:pPr>
            <a:r>
              <a:rPr lang="nb-NO" dirty="0"/>
              <a:t> </a:t>
            </a:r>
          </a:p>
        </p:txBody>
      </p:sp>
    </p:spTree>
    <p:extLst>
      <p:ext uri="{BB962C8B-B14F-4D97-AF65-F5344CB8AC3E}">
        <p14:creationId xmlns:p14="http://schemas.microsoft.com/office/powerpoint/2010/main" val="284748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E60EF6-0C63-18BC-D495-17D5BA585520}"/>
              </a:ext>
            </a:extLst>
          </p:cNvPr>
          <p:cNvSpPr>
            <a:spLocks noGrp="1"/>
          </p:cNvSpPr>
          <p:nvPr>
            <p:ph type="title"/>
          </p:nvPr>
        </p:nvSpPr>
        <p:spPr/>
        <p:txBody>
          <a:bodyPr>
            <a:normAutofit fontScale="90000"/>
          </a:bodyPr>
          <a:lstStyle/>
          <a:p>
            <a:pPr algn="ctr"/>
            <a:r>
              <a:rPr lang="nb-NO" dirty="0"/>
              <a:t>«Det er ingen terskel her»– om meningsfulle aktiviteter, medborgerskap og livskvalitet i Fotballstiftelsen og Psykiatrialliansen.</a:t>
            </a:r>
          </a:p>
        </p:txBody>
      </p:sp>
      <p:sp>
        <p:nvSpPr>
          <p:cNvPr id="3" name="Plassholder for innhold 2">
            <a:extLst>
              <a:ext uri="{FF2B5EF4-FFF2-40B4-BE49-F238E27FC236}">
                <a16:creationId xmlns:a16="http://schemas.microsoft.com/office/drawing/2014/main" id="{E3AC24D2-8111-3C98-3CC4-6686BAFF08BE}"/>
              </a:ext>
            </a:extLst>
          </p:cNvPr>
          <p:cNvSpPr>
            <a:spLocks noGrp="1"/>
          </p:cNvSpPr>
          <p:nvPr>
            <p:ph idx="1"/>
          </p:nvPr>
        </p:nvSpPr>
        <p:spPr>
          <a:xfrm>
            <a:off x="587253" y="1394460"/>
            <a:ext cx="8030696" cy="3406140"/>
          </a:xfrm>
        </p:spPr>
        <p:txBody>
          <a:bodyPr>
            <a:noAutofit/>
          </a:bodyPr>
          <a:lstStyle/>
          <a:p>
            <a:r>
              <a:rPr lang="nb-NO" b="1" dirty="0">
                <a:latin typeface="+mn-lt"/>
                <a:cs typeface="Gill Sans"/>
              </a:rPr>
              <a:t>«</a:t>
            </a:r>
            <a:r>
              <a:rPr lang="nb-NO" b="1" dirty="0">
                <a:latin typeface="+mn-lt"/>
              </a:rPr>
              <a:t>Samfunnsinklusjon, medborgerskap og livskvalitet gjennom deltakelse i gatelagsfotball i Fotballstiftelsen».</a:t>
            </a:r>
          </a:p>
          <a:p>
            <a:pPr marL="0" indent="0">
              <a:buNone/>
            </a:pPr>
            <a:r>
              <a:rPr lang="nb-NO" b="1" i="1" dirty="0">
                <a:latin typeface="+mn-lt"/>
              </a:rPr>
              <a:t>Forskningsprosjektet har tre hovedmålsettinger:</a:t>
            </a:r>
          </a:p>
          <a:p>
            <a:pPr marL="457200" indent="-457200">
              <a:buAutoNum type="arabicPeriod"/>
            </a:pPr>
            <a:r>
              <a:rPr lang="nb-NO" b="1" i="1" dirty="0">
                <a:latin typeface="+mn-lt"/>
              </a:rPr>
              <a:t>Utvikle forskningsbasert kunnskap om deltakerne opplever økt livskvalitet, samfunnsinklusjon og medborgerskap gjennom deltakelse i </a:t>
            </a:r>
            <a:r>
              <a:rPr lang="nb-NO" b="1" i="1" dirty="0" err="1">
                <a:latin typeface="+mn-lt"/>
              </a:rPr>
              <a:t>gatelag</a:t>
            </a:r>
            <a:r>
              <a:rPr lang="nb-NO" b="1" i="1" dirty="0">
                <a:latin typeface="+mn-lt"/>
              </a:rPr>
              <a:t>.</a:t>
            </a:r>
          </a:p>
          <a:p>
            <a:r>
              <a:rPr lang="nb-NO" dirty="0">
                <a:latin typeface="+mn-lt"/>
              </a:rPr>
              <a:t>Gir deltakerne gatelagsfotball erfaringer med å oppleve og utvikle verdsatte sosiale roller, utvikle sosiale nettverk og medborgerskap?. </a:t>
            </a:r>
          </a:p>
          <a:p>
            <a:r>
              <a:rPr lang="nb-NO" dirty="0">
                <a:latin typeface="+mn-lt"/>
              </a:rPr>
              <a:t>Opplever spillerne at deltakelse og tilhørighet i samfunnet gir gevinster på individ-, gruppe- og samfunnsnivå og bidrar deltakelsen i gatefotball til økt livskvalitet (som for eksempel glede, engasjement, samhold, mestring og livstilfredshet), og samtidig bedre livsbetingelser på sikt (inkludert sosial deltakelse og inklusjon, helse og levekår)?</a:t>
            </a:r>
          </a:p>
          <a:p>
            <a:r>
              <a:rPr lang="nb-NO" dirty="0">
                <a:latin typeface="+mn-lt"/>
              </a:rPr>
              <a:t>For nabolag og lokalsamfunn kan sosial inkludering øke trygghet og tillit og redusere kriminalitet? </a:t>
            </a:r>
          </a:p>
        </p:txBody>
      </p:sp>
    </p:spTree>
    <p:extLst>
      <p:ext uri="{BB962C8B-B14F-4D97-AF65-F5344CB8AC3E}">
        <p14:creationId xmlns:p14="http://schemas.microsoft.com/office/powerpoint/2010/main" val="499423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60108A9-CF11-DCC5-9508-BAD38EDAD2BC}"/>
              </a:ext>
            </a:extLst>
          </p:cNvPr>
          <p:cNvSpPr>
            <a:spLocks noGrp="1"/>
          </p:cNvSpPr>
          <p:nvPr>
            <p:ph type="title"/>
          </p:nvPr>
        </p:nvSpPr>
        <p:spPr/>
        <p:txBody>
          <a:bodyPr>
            <a:normAutofit fontScale="90000"/>
          </a:bodyPr>
          <a:lstStyle/>
          <a:p>
            <a:pPr marL="457200" indent="-457200">
              <a:buAutoNum type="arabicPeriod"/>
            </a:pPr>
            <a:r>
              <a:rPr lang="nb-NO" i="1" dirty="0"/>
              <a:t>Utvikle forskningsbasert kunnskap om utvalgte klubbers arbeider for å bidra til økt samfunnsinklusjon, medborgerskap og livskvalitet for deltakerne.</a:t>
            </a:r>
          </a:p>
        </p:txBody>
      </p:sp>
      <p:sp>
        <p:nvSpPr>
          <p:cNvPr id="3" name="Plassholder for innhold 2">
            <a:extLst>
              <a:ext uri="{FF2B5EF4-FFF2-40B4-BE49-F238E27FC236}">
                <a16:creationId xmlns:a16="http://schemas.microsoft.com/office/drawing/2014/main" id="{16E6729D-2A71-7BD1-5CD5-C27765B0252D}"/>
              </a:ext>
            </a:extLst>
          </p:cNvPr>
          <p:cNvSpPr>
            <a:spLocks noGrp="1"/>
          </p:cNvSpPr>
          <p:nvPr>
            <p:ph idx="1"/>
          </p:nvPr>
        </p:nvSpPr>
        <p:spPr>
          <a:xfrm>
            <a:off x="587253" y="1394460"/>
            <a:ext cx="8030696" cy="3429000"/>
          </a:xfrm>
        </p:spPr>
        <p:txBody>
          <a:bodyPr>
            <a:normAutofit/>
          </a:bodyPr>
          <a:lstStyle/>
          <a:p>
            <a:pPr marL="0" indent="0">
              <a:buNone/>
            </a:pPr>
            <a:r>
              <a:rPr lang="nb-NO" b="1" i="1" dirty="0"/>
              <a:t>2. </a:t>
            </a:r>
            <a:r>
              <a:rPr lang="nb-NO" sz="1800" b="1" i="1" dirty="0"/>
              <a:t>Utvikle forskningsbasert kunnskap om hvorvidt og hvordan offentlige tjenester bidrar til å </a:t>
            </a:r>
            <a:r>
              <a:rPr lang="nb-NO" sz="1800" b="1" i="1" dirty="0">
                <a:solidFill>
                  <a:srgbClr val="000000"/>
                </a:solidFill>
                <a:latin typeface="Calibri Light" panose="020F0302020204030204" pitchFamily="34" charset="0"/>
                <a:ea typeface="Aptos" panose="020B0004020202020204" pitchFamily="34" charset="0"/>
                <a:cs typeface="Aptos" panose="020B0004020202020204" pitchFamily="34" charset="0"/>
              </a:rPr>
              <a:t>styrke samfunnsdeltakelse, medborgerskap og rettighetsbaserte praksiser for deltakerne. </a:t>
            </a:r>
          </a:p>
          <a:p>
            <a:pPr>
              <a:buFont typeface="Arial" panose="020B0604020202020204" pitchFamily="34" charset="0"/>
              <a:buChar char="•"/>
            </a:pPr>
            <a:r>
              <a:rPr lang="nb-NO" sz="1800" dirty="0"/>
              <a:t>Begrepet «</a:t>
            </a:r>
            <a:r>
              <a:rPr lang="nb-NO" sz="1800" dirty="0" err="1"/>
              <a:t>retttighetsbaserte</a:t>
            </a:r>
            <a:r>
              <a:rPr lang="nb-NO" sz="1800" dirty="0"/>
              <a:t> praksiser» anerkjennes ved tilgjengelighet, valgmuligheter i tjenester og samfunnsinkludering som menneskerettigheter for personer med ulike funksjonsutfordringer. Samfunnsinkludering strekker seg lenger enn retten til en trygg bolig og livssituasjon. Det krever sosiale omgivelser som er inviterende, rause og åpne for mangfold.</a:t>
            </a:r>
          </a:p>
          <a:p>
            <a:pPr>
              <a:buFont typeface="Arial" panose="020B0604020202020204" pitchFamily="34" charset="0"/>
              <a:buChar char="•"/>
            </a:pPr>
            <a:r>
              <a:rPr lang="nb-NO" sz="1800" dirty="0"/>
              <a:t> Mennesker med funksjonsvariasjoner har samme rett til å leve i samfunnet og ha de samme valgmulighetene som alle andre innbyggere. Tilpassede og tilgjengelige tiltak skal legge til rette for at personene kan gjøre full bruk av sine rettigheter, og oppleve seg fullt ut inkludert og som deltaker i samfunnet. </a:t>
            </a:r>
            <a:endParaRPr lang="nb-NO" sz="1800" b="1" i="1" dirty="0"/>
          </a:p>
          <a:p>
            <a:pPr marL="457200" indent="-457200">
              <a:buAutoNum type="arabicPeriod"/>
            </a:pPr>
            <a:endParaRPr lang="nb-NO" b="1" i="1" dirty="0"/>
          </a:p>
          <a:p>
            <a:pPr marL="457200" indent="-457200">
              <a:buAutoNum type="arabicPeriod"/>
            </a:pPr>
            <a:endParaRPr lang="nb-NO" b="1" i="1" dirty="0"/>
          </a:p>
          <a:p>
            <a:pPr marL="457200" indent="-457200">
              <a:buAutoNum type="arabicPeriod"/>
            </a:pPr>
            <a:endParaRPr lang="nb-NO" b="1" i="1" dirty="0"/>
          </a:p>
          <a:p>
            <a:pPr marL="457200" indent="-457200">
              <a:buAutoNum type="arabicPeriod"/>
            </a:pPr>
            <a:endParaRPr lang="nb-NO" b="1" i="1" dirty="0"/>
          </a:p>
          <a:p>
            <a:pPr marL="457200" indent="-457200">
              <a:buAutoNum type="arabicPeriod"/>
            </a:pPr>
            <a:endParaRPr lang="nb-NO" b="1" i="1" dirty="0"/>
          </a:p>
          <a:p>
            <a:pPr marL="457200" indent="-457200">
              <a:buAutoNum type="arabicPeriod"/>
            </a:pPr>
            <a:endParaRPr lang="nb-NO" b="1" i="1" dirty="0"/>
          </a:p>
          <a:p>
            <a:pPr marL="457200" indent="-457200">
              <a:buAutoNum type="arabicPeriod"/>
            </a:pPr>
            <a:endParaRPr lang="nb-NO" b="1" i="1" dirty="0"/>
          </a:p>
          <a:p>
            <a:endParaRPr lang="nb-NO" dirty="0"/>
          </a:p>
        </p:txBody>
      </p:sp>
    </p:spTree>
    <p:extLst>
      <p:ext uri="{BB962C8B-B14F-4D97-AF65-F5344CB8AC3E}">
        <p14:creationId xmlns:p14="http://schemas.microsoft.com/office/powerpoint/2010/main" val="1407912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BBC276-4885-8E5E-638A-0C3DDD3C6C38}"/>
              </a:ext>
            </a:extLst>
          </p:cNvPr>
          <p:cNvSpPr>
            <a:spLocks noGrp="1"/>
          </p:cNvSpPr>
          <p:nvPr>
            <p:ph type="title"/>
          </p:nvPr>
        </p:nvSpPr>
        <p:spPr>
          <a:xfrm>
            <a:off x="656103" y="698501"/>
            <a:ext cx="7961846" cy="586910"/>
          </a:xfrm>
        </p:spPr>
        <p:txBody>
          <a:bodyPr>
            <a:normAutofit fontScale="90000"/>
          </a:bodyPr>
          <a:lstStyle/>
          <a:p>
            <a:pPr algn="ctr"/>
            <a:r>
              <a:rPr lang="nb-NO" i="1" dirty="0"/>
              <a:t>Utvikle forskningsbasert kunnskap om utvalgte klubbers arbeider for å bidra til økt samfunnsinklusjon, medborgerskap og livskvalitet for deltakerne.</a:t>
            </a:r>
            <a:br>
              <a:rPr lang="nb-NO" i="1" dirty="0"/>
            </a:br>
            <a:endParaRPr lang="nb-NO" dirty="0"/>
          </a:p>
        </p:txBody>
      </p:sp>
      <p:sp>
        <p:nvSpPr>
          <p:cNvPr id="3" name="Plassholder for innhold 2">
            <a:extLst>
              <a:ext uri="{FF2B5EF4-FFF2-40B4-BE49-F238E27FC236}">
                <a16:creationId xmlns:a16="http://schemas.microsoft.com/office/drawing/2014/main" id="{EB51558E-A997-F4C6-5DA7-38A15F6AAF33}"/>
              </a:ext>
            </a:extLst>
          </p:cNvPr>
          <p:cNvSpPr>
            <a:spLocks noGrp="1"/>
          </p:cNvSpPr>
          <p:nvPr>
            <p:ph idx="1"/>
          </p:nvPr>
        </p:nvSpPr>
        <p:spPr>
          <a:xfrm>
            <a:off x="587253" y="1379220"/>
            <a:ext cx="8030696" cy="3169920"/>
          </a:xfrm>
        </p:spPr>
        <p:txBody>
          <a:bodyPr/>
          <a:lstStyle/>
          <a:p>
            <a:r>
              <a:rPr lang="nb-NO" sz="1800" b="1" i="1" dirty="0"/>
              <a:t>3. Hvordan arbeider fotballklubbene, sammen med tjenester som NAV, psykisk helse – og rustjenester samt Kriminalomsorgen, systematisk med å bidra til økt samfunnsinklusjon, medborgerskap og livskvalitet for deltakerne.</a:t>
            </a:r>
          </a:p>
          <a:p>
            <a:r>
              <a:rPr lang="nb-NO" dirty="0"/>
              <a:t>Gatelagsfotball er en konkret praksis på aktivitetstilbud som etableres utenfor helse-, sosial- og velferdstjenestene, Kriminalomsorgen og frivillige. Hva har dette å si for de ulike tjenestene og deres samarbeid, og i relasjon til spillere som har tilbud om offentlige tjenester?</a:t>
            </a:r>
          </a:p>
          <a:p>
            <a:r>
              <a:rPr lang="nb-NO" dirty="0"/>
              <a:t>Samarbeid mellom de nevnte tjenester og </a:t>
            </a:r>
            <a:r>
              <a:rPr lang="nb-NO" dirty="0" err="1"/>
              <a:t>gatelagene</a:t>
            </a:r>
            <a:r>
              <a:rPr lang="nb-NO" dirty="0"/>
              <a:t> utvider og endrer fagpersonenes rammer og roller. Hva vil dette kunne bety for de etablerte praksisene i tjenestene som oftest ikke har hatt muligheter til å komme ut av kontorene? </a:t>
            </a:r>
          </a:p>
          <a:p>
            <a:r>
              <a:rPr lang="nb-NO" dirty="0"/>
              <a:t>I hvilken grad har klubbene muligheter og ressurser til å inngå i og bidra til, endrede praksiser med offentlige tjenester – og hva vil dette kunne bety for klubbenes samfunnsengasjement både lokalt og nasjonalt? </a:t>
            </a:r>
          </a:p>
        </p:txBody>
      </p:sp>
    </p:spTree>
    <p:extLst>
      <p:ext uri="{BB962C8B-B14F-4D97-AF65-F5344CB8AC3E}">
        <p14:creationId xmlns:p14="http://schemas.microsoft.com/office/powerpoint/2010/main" val="2738439764"/>
      </p:ext>
    </p:extLst>
  </p:cSld>
  <p:clrMapOvr>
    <a:masterClrMapping/>
  </p:clrMapOvr>
</p:sld>
</file>

<file path=ppt/theme/theme1.xml><?xml version="1.0" encoding="utf-8"?>
<a:theme xmlns:a="http://schemas.openxmlformats.org/drawingml/2006/main" name="HSN Bokmål">
  <a:themeElements>
    <a:clrScheme name="Custom 39">
      <a:dk1>
        <a:srgbClr val="252525"/>
      </a:dk1>
      <a:lt1>
        <a:sysClr val="window" lastClr="FFFFFF"/>
      </a:lt1>
      <a:dk2>
        <a:srgbClr val="7E9492"/>
      </a:dk2>
      <a:lt2>
        <a:srgbClr val="D6E0E3"/>
      </a:lt2>
      <a:accent1>
        <a:srgbClr val="4B4CAD"/>
      </a:accent1>
      <a:accent2>
        <a:srgbClr val="3BAFA2"/>
      </a:accent2>
      <a:accent3>
        <a:srgbClr val="00978A"/>
      </a:accent3>
      <a:accent4>
        <a:srgbClr val="FFD240"/>
      </a:accent4>
      <a:accent5>
        <a:srgbClr val="D64349"/>
      </a:accent5>
      <a:accent6>
        <a:srgbClr val="27B2D0"/>
      </a:accent6>
      <a:hlink>
        <a:srgbClr val="005B9A"/>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HSN bokmal2" id="{E4E3361B-97FC-9142-8182-44E00C66ABC2}" vid="{85E2D9C1-F283-434C-98FB-BBB73C60FC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 USN bokmal</Template>
  <TotalTime>929</TotalTime>
  <Words>1129</Words>
  <Application>Microsoft Office PowerPoint</Application>
  <PresentationFormat>Skjermfremvisning (16:9)</PresentationFormat>
  <Paragraphs>64</Paragraphs>
  <Slides>10</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10</vt:i4>
      </vt:variant>
    </vt:vector>
  </HeadingPairs>
  <TitlesOfParts>
    <vt:vector size="16" baseType="lpstr">
      <vt:lpstr>Arial</vt:lpstr>
      <vt:lpstr>Calibri</vt:lpstr>
      <vt:lpstr>Calibri Light</vt:lpstr>
      <vt:lpstr>Georgia</vt:lpstr>
      <vt:lpstr>Times New Roman</vt:lpstr>
      <vt:lpstr>HSN Bokmål</vt:lpstr>
      <vt:lpstr>  «Det er ingen terskel her»– om meningsfulle aktiviteter, medborgerskap og livskvalitet i Fotballstiftelsen og Psykiatrialliansen.</vt:lpstr>
      <vt:lpstr>«Det er ingen terskel her»– om meningsfulle aktiviteter, medborgerskap og livskvalitet i Fotballstiftelsen og Psykiatrialliansen.</vt:lpstr>
      <vt:lpstr>«Det er ingen terskel her»– om meningsfulle aktiviteter, medborgerskap og livskvalitet i Fotballstiftelsen og Psykiatrialliansen.</vt:lpstr>
      <vt:lpstr>«Det er ingen terskel her»– om meningsfulle aktiviteter, medborgerskap og livskvalitet i Fotballstiftelsen og Psykiatrialliansen.</vt:lpstr>
      <vt:lpstr>«Det er ingen terskel her»– om meningsfulle aktiviteter, medborgerskap og livskvalitet i Fotballstiftelsen og Psykiatrialliansen.</vt:lpstr>
      <vt:lpstr>«Det er ingen terskel her»– om meningsfulle aktiviteter, medborgerskap og livskvalitet i Fotballstiftelsen og Psykiatrialliansen.</vt:lpstr>
      <vt:lpstr>«Det er ingen terskel her»– om meningsfulle aktiviteter, medborgerskap og livskvalitet i Fotballstiftelsen og Psykiatrialliansen.</vt:lpstr>
      <vt:lpstr>Utvikle forskningsbasert kunnskap om utvalgte klubbers arbeider for å bidra til økt samfunnsinklusjon, medborgerskap og livskvalitet for deltakerne.</vt:lpstr>
      <vt:lpstr>Utvikle forskningsbasert kunnskap om utvalgte klubbers arbeider for å bidra til økt samfunnsinklusjon, medborgerskap og livskvalitet for deltakerne. </vt:lpstr>
      <vt:lpstr>Det er ingen terskel her’– om meningsfulle aktiviteter, medborgerskap og livskvalitet i Fotballstiftelsen og Psykiatrialliansen.</vt:lpstr>
    </vt:vector>
  </TitlesOfParts>
  <Company>HBV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«Brukeres erfaringer med hjelp og støtte fra erfaringsmedarbeidere innen psykisk helse og rus»</dc:title>
  <dc:creator>Esther Adenike Ogundipe</dc:creator>
  <cp:lastModifiedBy>matthew rea</cp:lastModifiedBy>
  <cp:revision>141</cp:revision>
  <cp:lastPrinted>2018-08-29T10:22:55Z</cp:lastPrinted>
  <dcterms:created xsi:type="dcterms:W3CDTF">2018-05-29T12:58:22Z</dcterms:created>
  <dcterms:modified xsi:type="dcterms:W3CDTF">2025-09-12T10:46:30Z</dcterms:modified>
</cp:coreProperties>
</file>